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embeddedFontLst>
    <p:embeddedFont>
      <p:font typeface="Quattrocento Sans" charset="-122" pitchFamily="34"/>
      <p:regular r:id="rId31"/>
    </p:embeddedFont>
    <p:embeddedFont>
      <p:font typeface="Noto Sans SC" charset="-122" pitchFamily="34"/>
      <p:regular r:id="rId32"/>
    </p:embeddedFont>
    <p:embeddedFont>
      <p:font typeface="Coda" charset="-122" pitchFamily="34"/>
      <p:regular r:id="rId33"/>
    </p:embeddedFont>
    <p:embeddedFont>
      <p:font typeface="Hedvig Letters Sans" charset="-122" pitchFamily="34"/>
      <p:regular r:id="rId34"/>
    </p:embeddedFont>
    <p:embeddedFont>
      <p:font typeface="MiSans" charset="-122" pitchFamily="34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openxmlformats.org/officeDocument/2006/relationships/font" Target="fonts/font1.fntdata"/><Relationship Id="rId32" Type="http://schemas.openxmlformats.org/officeDocument/2006/relationships/font" Target="fonts/font2.fntdata"/><Relationship Id="rId33" Type="http://schemas.openxmlformats.org/officeDocument/2006/relationships/font" Target="fonts/font3.fntdata"/><Relationship Id="rId34" Type="http://schemas.openxmlformats.org/officeDocument/2006/relationships/font" Target="fonts/font4.fntdata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over_ssl_certificate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150C5">
                  <a:alpha val="90000"/>
                </a:srgbClr>
              </a:gs>
              <a:gs pos="50000">
                <a:srgbClr val="0150C5">
                  <a:alpha val="80000"/>
                </a:srgbClr>
              </a:gs>
              <a:gs pos="100000">
                <a:srgbClr val="000000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882650"/>
            <a:ext cx="1835150" cy="387350"/>
          </a:xfrm>
          <a:custGeom>
            <a:avLst/>
            <a:gdLst/>
            <a:ahLst/>
            <a:cxnLst/>
            <a:rect l="l" t="t" r="r" b="b"/>
            <a:pathLst>
              <a:path w="1835150" h="387350">
                <a:moveTo>
                  <a:pt x="76199" y="0"/>
                </a:moveTo>
                <a:lnTo>
                  <a:pt x="1758951" y="0"/>
                </a:lnTo>
                <a:cubicBezTo>
                  <a:pt x="1801034" y="0"/>
                  <a:pt x="1835150" y="34116"/>
                  <a:pt x="1835150" y="76199"/>
                </a:cubicBezTo>
                <a:lnTo>
                  <a:pt x="1835150" y="311151"/>
                </a:lnTo>
                <a:cubicBezTo>
                  <a:pt x="1835150" y="353234"/>
                  <a:pt x="1801034" y="387350"/>
                  <a:pt x="1758951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962025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GUIDE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501775"/>
            <a:ext cx="56388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Trellix ePO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Self-Signed SSL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Certificate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302125"/>
            <a:ext cx="6515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Complete Step-by-Step Guide (Most Secure &amp; Recommended Method)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521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14350" y="56546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52500" y="5616575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 Security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29495" y="55213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2786658" y="56546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3200995" y="5616575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256-bit Encryption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hapter3_generation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85000"/>
                </a:srgbClr>
              </a:gs>
              <a:gs pos="50000">
                <a:srgbClr val="0150C5">
                  <a:alpha val="80000"/>
                </a:srgbClr>
              </a:gs>
              <a:gs pos="100000">
                <a:srgbClr val="000000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206497"/>
            <a:ext cx="1701800" cy="387350"/>
          </a:xfrm>
          <a:custGeom>
            <a:avLst/>
            <a:gdLst/>
            <a:ahLst/>
            <a:cxnLst/>
            <a:rect l="l" t="t" r="r" b="b"/>
            <a:pathLst>
              <a:path w="1701800" h="387350">
                <a:moveTo>
                  <a:pt x="76199" y="0"/>
                </a:moveTo>
                <a:lnTo>
                  <a:pt x="1625601" y="0"/>
                </a:lnTo>
                <a:cubicBezTo>
                  <a:pt x="1667684" y="0"/>
                  <a:pt x="1701800" y="34116"/>
                  <a:pt x="1701800" y="76199"/>
                </a:cubicBezTo>
                <a:lnTo>
                  <a:pt x="1701800" y="311151"/>
                </a:lnTo>
                <a:cubicBezTo>
                  <a:pt x="1701800" y="353234"/>
                  <a:pt x="1667684" y="387350"/>
                  <a:pt x="1625601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85875"/>
            <a:ext cx="1466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THREE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25623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Certificate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Generation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Process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625973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Generating secure keys and certificates with OpenSSL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50227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387978"/>
            <a:ext cx="124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min process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406" y="335406"/>
            <a:ext cx="1158827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spc="53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5406" y="603730"/>
            <a:ext cx="11672121" cy="335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7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Generate Password-Protected Private Key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2176" y="1073298"/>
            <a:ext cx="5643202" cy="1324853"/>
          </a:xfrm>
          <a:custGeom>
            <a:avLst/>
            <a:gdLst/>
            <a:ahLst/>
            <a:cxnLst/>
            <a:rect l="l" t="t" r="r" b="b"/>
            <a:pathLst>
              <a:path w="5643202" h="1324853">
                <a:moveTo>
                  <a:pt x="33541" y="0"/>
                </a:moveTo>
                <a:lnTo>
                  <a:pt x="5542580" y="0"/>
                </a:lnTo>
                <a:cubicBezTo>
                  <a:pt x="5598152" y="0"/>
                  <a:pt x="5643202" y="45050"/>
                  <a:pt x="5643202" y="100623"/>
                </a:cubicBezTo>
                <a:lnTo>
                  <a:pt x="5643202" y="1224230"/>
                </a:lnTo>
                <a:cubicBezTo>
                  <a:pt x="5643202" y="1279803"/>
                  <a:pt x="5598152" y="1324853"/>
                  <a:pt x="5542580" y="1324853"/>
                </a:cubicBezTo>
                <a:lnTo>
                  <a:pt x="33541" y="1324853"/>
                </a:lnTo>
                <a:cubicBezTo>
                  <a:pt x="15017" y="1324853"/>
                  <a:pt x="0" y="1309836"/>
                  <a:pt x="0" y="1291312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52176" y="1073298"/>
            <a:ext cx="33541" cy="1324853"/>
          </a:xfrm>
          <a:custGeom>
            <a:avLst/>
            <a:gdLst/>
            <a:ahLst/>
            <a:cxnLst/>
            <a:rect l="l" t="t" r="r" b="b"/>
            <a:pathLst>
              <a:path w="33541" h="1324853">
                <a:moveTo>
                  <a:pt x="33541" y="0"/>
                </a:moveTo>
                <a:lnTo>
                  <a:pt x="33541" y="0"/>
                </a:lnTo>
                <a:lnTo>
                  <a:pt x="33541" y="1324853"/>
                </a:lnTo>
                <a:lnTo>
                  <a:pt x="33541" y="1324853"/>
                </a:lnTo>
                <a:cubicBezTo>
                  <a:pt x="15017" y="1324853"/>
                  <a:pt x="0" y="1309836"/>
                  <a:pt x="0" y="1291312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57612" y="1274542"/>
            <a:ext cx="167703" cy="167703"/>
          </a:xfrm>
          <a:custGeom>
            <a:avLst/>
            <a:gdLst/>
            <a:ahLst/>
            <a:cxnLst/>
            <a:rect l="l" t="t" r="r" b="b"/>
            <a:pathLst>
              <a:path w="167703" h="167703">
                <a:moveTo>
                  <a:pt x="83851" y="0"/>
                </a:moveTo>
                <a:cubicBezTo>
                  <a:pt x="85358" y="0"/>
                  <a:pt x="86865" y="328"/>
                  <a:pt x="88241" y="950"/>
                </a:cubicBezTo>
                <a:lnTo>
                  <a:pt x="149950" y="27121"/>
                </a:lnTo>
                <a:cubicBezTo>
                  <a:pt x="157156" y="30167"/>
                  <a:pt x="162528" y="37275"/>
                  <a:pt x="162495" y="45856"/>
                </a:cubicBezTo>
                <a:cubicBezTo>
                  <a:pt x="162331" y="78349"/>
                  <a:pt x="148967" y="137798"/>
                  <a:pt x="92531" y="164820"/>
                </a:cubicBezTo>
                <a:cubicBezTo>
                  <a:pt x="87061" y="167441"/>
                  <a:pt x="80707" y="167441"/>
                  <a:pt x="75237" y="164820"/>
                </a:cubicBezTo>
                <a:cubicBezTo>
                  <a:pt x="18768" y="137798"/>
                  <a:pt x="5437" y="78349"/>
                  <a:pt x="5273" y="45856"/>
                </a:cubicBezTo>
                <a:cubicBezTo>
                  <a:pt x="5241" y="37275"/>
                  <a:pt x="10612" y="30167"/>
                  <a:pt x="17818" y="27121"/>
                </a:cubicBezTo>
                <a:lnTo>
                  <a:pt x="79495" y="950"/>
                </a:lnTo>
                <a:cubicBezTo>
                  <a:pt x="80871" y="328"/>
                  <a:pt x="82345" y="0"/>
                  <a:pt x="83851" y="0"/>
                </a:cubicBezTo>
                <a:close/>
                <a:moveTo>
                  <a:pt x="83851" y="21880"/>
                </a:moveTo>
                <a:lnTo>
                  <a:pt x="83851" y="145725"/>
                </a:lnTo>
                <a:cubicBezTo>
                  <a:pt x="129053" y="123845"/>
                  <a:pt x="141205" y="75368"/>
                  <a:pt x="141499" y="46348"/>
                </a:cubicBezTo>
                <a:lnTo>
                  <a:pt x="83851" y="21913"/>
                </a:lnTo>
                <a:lnTo>
                  <a:pt x="83851" y="21913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46278" y="1241001"/>
            <a:ext cx="5165249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Password Protection?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6649" y="1576407"/>
            <a:ext cx="5358107" cy="6540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Password-protecting the private key adds an </a:t>
            </a:r>
            <a:pPr>
              <a:lnSpc>
                <a:spcPct val="140000"/>
              </a:lnSpc>
            </a:pPr>
            <a:r>
              <a:rPr lang="en-US" sz="1056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 layer of security</a:t>
            </a:r>
            <a:pPr>
              <a:lnSpc>
                <a:spcPct val="14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Even if someone gets access to the key file, they cannot use it without the passphrase. This is an industry best practice.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5406" y="2532314"/>
            <a:ext cx="5659972" cy="2616165"/>
          </a:xfrm>
          <a:custGeom>
            <a:avLst/>
            <a:gdLst/>
            <a:ahLst/>
            <a:cxnLst/>
            <a:rect l="l" t="t" r="r" b="b"/>
            <a:pathLst>
              <a:path w="5659972" h="2616165">
                <a:moveTo>
                  <a:pt x="100618" y="0"/>
                </a:moveTo>
                <a:lnTo>
                  <a:pt x="5559355" y="0"/>
                </a:lnTo>
                <a:cubicBezTo>
                  <a:pt x="5614924" y="0"/>
                  <a:pt x="5659972" y="45048"/>
                  <a:pt x="5659972" y="100618"/>
                </a:cubicBezTo>
                <a:lnTo>
                  <a:pt x="5659972" y="2515547"/>
                </a:lnTo>
                <a:cubicBezTo>
                  <a:pt x="5659972" y="2571117"/>
                  <a:pt x="5614924" y="2616165"/>
                  <a:pt x="5559355" y="2616165"/>
                </a:cubicBezTo>
                <a:lnTo>
                  <a:pt x="100618" y="2616165"/>
                </a:lnTo>
                <a:cubicBezTo>
                  <a:pt x="45048" y="2616165"/>
                  <a:pt x="0" y="2571117"/>
                  <a:pt x="0" y="2515547"/>
                </a:cubicBezTo>
                <a:lnTo>
                  <a:pt x="0" y="100618"/>
                </a:lnTo>
                <a:cubicBezTo>
                  <a:pt x="0" y="45048"/>
                  <a:pt x="45048" y="0"/>
                  <a:pt x="100618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0" name="Shape 8"/>
          <p:cNvSpPr/>
          <p:nvPr/>
        </p:nvSpPr>
        <p:spPr>
          <a:xfrm>
            <a:off x="524072" y="2733557"/>
            <a:ext cx="167703" cy="167703"/>
          </a:xfrm>
          <a:custGeom>
            <a:avLst/>
            <a:gdLst/>
            <a:ahLst/>
            <a:cxnLst/>
            <a:rect l="l" t="t" r="r" b="b"/>
            <a:pathLst>
              <a:path w="167703" h="167703">
                <a:moveTo>
                  <a:pt x="3079" y="38847"/>
                </a:moveTo>
                <a:cubicBezTo>
                  <a:pt x="-1015" y="34752"/>
                  <a:pt x="-1015" y="28103"/>
                  <a:pt x="3079" y="24009"/>
                </a:cubicBezTo>
                <a:cubicBezTo>
                  <a:pt x="7173" y="19915"/>
                  <a:pt x="13822" y="19915"/>
                  <a:pt x="17917" y="24009"/>
                </a:cubicBezTo>
                <a:lnTo>
                  <a:pt x="70324" y="76416"/>
                </a:lnTo>
                <a:cubicBezTo>
                  <a:pt x="74418" y="80510"/>
                  <a:pt x="74418" y="87160"/>
                  <a:pt x="70324" y="91254"/>
                </a:cubicBezTo>
                <a:lnTo>
                  <a:pt x="17917" y="143661"/>
                </a:lnTo>
                <a:cubicBezTo>
                  <a:pt x="13822" y="147755"/>
                  <a:pt x="7173" y="147755"/>
                  <a:pt x="3079" y="143661"/>
                </a:cubicBezTo>
                <a:cubicBezTo>
                  <a:pt x="-1015" y="139567"/>
                  <a:pt x="-1015" y="132918"/>
                  <a:pt x="3079" y="128823"/>
                </a:cubicBezTo>
                <a:lnTo>
                  <a:pt x="48051" y="83851"/>
                </a:lnTo>
                <a:lnTo>
                  <a:pt x="3079" y="38847"/>
                </a:lnTo>
                <a:close/>
                <a:moveTo>
                  <a:pt x="73370" y="125777"/>
                </a:moveTo>
                <a:lnTo>
                  <a:pt x="157221" y="125777"/>
                </a:lnTo>
                <a:cubicBezTo>
                  <a:pt x="163019" y="125777"/>
                  <a:pt x="167703" y="130461"/>
                  <a:pt x="167703" y="136259"/>
                </a:cubicBezTo>
                <a:cubicBezTo>
                  <a:pt x="167703" y="142056"/>
                  <a:pt x="163019" y="146740"/>
                  <a:pt x="157221" y="146740"/>
                </a:cubicBezTo>
                <a:lnTo>
                  <a:pt x="73370" y="146740"/>
                </a:lnTo>
                <a:cubicBezTo>
                  <a:pt x="67572" y="146740"/>
                  <a:pt x="62889" y="142056"/>
                  <a:pt x="62889" y="136259"/>
                </a:cubicBezTo>
                <a:cubicBezTo>
                  <a:pt x="62889" y="130461"/>
                  <a:pt x="67572" y="125777"/>
                  <a:pt x="73370" y="125777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Text 9"/>
          <p:cNvSpPr/>
          <p:nvPr/>
        </p:nvSpPr>
        <p:spPr>
          <a:xfrm>
            <a:off x="712737" y="2700017"/>
            <a:ext cx="5198790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Run This Command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1494" y="3043807"/>
            <a:ext cx="5307796" cy="721122"/>
          </a:xfrm>
          <a:custGeom>
            <a:avLst/>
            <a:gdLst/>
            <a:ahLst/>
            <a:cxnLst/>
            <a:rect l="l" t="t" r="r" b="b"/>
            <a:pathLst>
              <a:path w="5307796" h="721122">
                <a:moveTo>
                  <a:pt x="67079" y="0"/>
                </a:moveTo>
                <a:lnTo>
                  <a:pt x="5240718" y="0"/>
                </a:lnTo>
                <a:cubicBezTo>
                  <a:pt x="5277764" y="0"/>
                  <a:pt x="5307796" y="30032"/>
                  <a:pt x="5307796" y="67079"/>
                </a:cubicBezTo>
                <a:lnTo>
                  <a:pt x="5307796" y="654044"/>
                </a:lnTo>
                <a:cubicBezTo>
                  <a:pt x="5307796" y="691090"/>
                  <a:pt x="5277764" y="721122"/>
                  <a:pt x="5240718" y="721122"/>
                </a:cubicBezTo>
                <a:lnTo>
                  <a:pt x="67079" y="721122"/>
                </a:lnTo>
                <a:cubicBezTo>
                  <a:pt x="30032" y="721122"/>
                  <a:pt x="0" y="691090"/>
                  <a:pt x="0" y="654044"/>
                </a:cubicBezTo>
                <a:lnTo>
                  <a:pt x="0" y="67079"/>
                </a:lnTo>
                <a:cubicBezTo>
                  <a:pt x="0" y="30032"/>
                  <a:pt x="30032" y="0"/>
                  <a:pt x="67079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0622" dist="33541" dir="5400000">
              <a:srgbClr val="000000">
                <a:alpha val="3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54041" y="3186355"/>
            <a:ext cx="5089783" cy="4360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6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genrsa -des3 -out C:\ssl\keys\ca.key 2048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3109" y="3873937"/>
            <a:ext cx="5324567" cy="1106839"/>
          </a:xfrm>
          <a:custGeom>
            <a:avLst/>
            <a:gdLst/>
            <a:ahLst/>
            <a:cxnLst/>
            <a:rect l="l" t="t" r="r" b="b"/>
            <a:pathLst>
              <a:path w="5324567" h="1106839">
                <a:moveTo>
                  <a:pt x="67086" y="0"/>
                </a:moveTo>
                <a:lnTo>
                  <a:pt x="5257481" y="0"/>
                </a:lnTo>
                <a:cubicBezTo>
                  <a:pt x="5294532" y="0"/>
                  <a:pt x="5324567" y="30035"/>
                  <a:pt x="5324567" y="67086"/>
                </a:cubicBezTo>
                <a:lnTo>
                  <a:pt x="5324567" y="1039754"/>
                </a:lnTo>
                <a:cubicBezTo>
                  <a:pt x="5324567" y="1076804"/>
                  <a:pt x="5294532" y="1106839"/>
                  <a:pt x="5257481" y="1106839"/>
                </a:cubicBezTo>
                <a:lnTo>
                  <a:pt x="67086" y="1106839"/>
                </a:lnTo>
                <a:cubicBezTo>
                  <a:pt x="30035" y="1106839"/>
                  <a:pt x="0" y="1076804"/>
                  <a:pt x="0" y="1039754"/>
                </a:cubicBezTo>
                <a:lnTo>
                  <a:pt x="0" y="67086"/>
                </a:lnTo>
                <a:cubicBezTo>
                  <a:pt x="0" y="30060"/>
                  <a:pt x="30060" y="0"/>
                  <a:pt x="6708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03730" y="3974558"/>
            <a:ext cx="519040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What You'll See: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2116" y="4251268"/>
            <a:ext cx="5106553" cy="620501"/>
          </a:xfrm>
          <a:custGeom>
            <a:avLst/>
            <a:gdLst/>
            <a:ahLst/>
            <a:cxnLst/>
            <a:rect l="l" t="t" r="r" b="b"/>
            <a:pathLst>
              <a:path w="5106553" h="620501">
                <a:moveTo>
                  <a:pt x="33538" y="0"/>
                </a:moveTo>
                <a:lnTo>
                  <a:pt x="5073015" y="0"/>
                </a:lnTo>
                <a:cubicBezTo>
                  <a:pt x="5091537" y="0"/>
                  <a:pt x="5106553" y="15016"/>
                  <a:pt x="5106553" y="33538"/>
                </a:cubicBezTo>
                <a:lnTo>
                  <a:pt x="5106553" y="586963"/>
                </a:lnTo>
                <a:cubicBezTo>
                  <a:pt x="5106553" y="605485"/>
                  <a:pt x="5091537" y="620501"/>
                  <a:pt x="5073015" y="620501"/>
                </a:cubicBezTo>
                <a:lnTo>
                  <a:pt x="33538" y="620501"/>
                </a:lnTo>
                <a:cubicBezTo>
                  <a:pt x="15016" y="620501"/>
                  <a:pt x="0" y="605485"/>
                  <a:pt x="0" y="586963"/>
                </a:cubicBezTo>
                <a:lnTo>
                  <a:pt x="0" y="33538"/>
                </a:lnTo>
                <a:cubicBezTo>
                  <a:pt x="0" y="15016"/>
                  <a:pt x="15016" y="0"/>
                  <a:pt x="33538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0622" dist="33541" dir="5400000">
              <a:srgbClr val="000000">
                <a:alpha val="3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21122" y="4360275"/>
            <a:ext cx="495562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 PEM pass phrase: ********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1122" y="4561519"/>
            <a:ext cx="495562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Verifying - Enter PEM pass phrase: ********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2176" y="5282641"/>
            <a:ext cx="5643202" cy="1241001"/>
          </a:xfrm>
          <a:custGeom>
            <a:avLst/>
            <a:gdLst/>
            <a:ahLst/>
            <a:cxnLst/>
            <a:rect l="l" t="t" r="r" b="b"/>
            <a:pathLst>
              <a:path w="5643202" h="1241001">
                <a:moveTo>
                  <a:pt x="33541" y="0"/>
                </a:moveTo>
                <a:lnTo>
                  <a:pt x="5542582" y="0"/>
                </a:lnTo>
                <a:cubicBezTo>
                  <a:pt x="5598153" y="0"/>
                  <a:pt x="5643202" y="45049"/>
                  <a:pt x="5643202" y="100620"/>
                </a:cubicBezTo>
                <a:lnTo>
                  <a:pt x="5643202" y="1140381"/>
                </a:lnTo>
                <a:cubicBezTo>
                  <a:pt x="5643202" y="1195952"/>
                  <a:pt x="5598153" y="1241001"/>
                  <a:pt x="5542582" y="1241001"/>
                </a:cubicBezTo>
                <a:lnTo>
                  <a:pt x="33541" y="1241001"/>
                </a:lnTo>
                <a:cubicBezTo>
                  <a:pt x="15017" y="1241001"/>
                  <a:pt x="0" y="1225985"/>
                  <a:pt x="0" y="1207461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20" name="Shape 18"/>
          <p:cNvSpPr/>
          <p:nvPr/>
        </p:nvSpPr>
        <p:spPr>
          <a:xfrm>
            <a:off x="352176" y="5282641"/>
            <a:ext cx="33541" cy="1241001"/>
          </a:xfrm>
          <a:custGeom>
            <a:avLst/>
            <a:gdLst/>
            <a:ahLst/>
            <a:cxnLst/>
            <a:rect l="l" t="t" r="r" b="b"/>
            <a:pathLst>
              <a:path w="33541" h="1241001">
                <a:moveTo>
                  <a:pt x="33541" y="0"/>
                </a:moveTo>
                <a:lnTo>
                  <a:pt x="33541" y="0"/>
                </a:lnTo>
                <a:lnTo>
                  <a:pt x="33541" y="1241001"/>
                </a:lnTo>
                <a:lnTo>
                  <a:pt x="33541" y="1241001"/>
                </a:lnTo>
                <a:cubicBezTo>
                  <a:pt x="15017" y="1241001"/>
                  <a:pt x="0" y="1225985"/>
                  <a:pt x="0" y="1207461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1" name="Shape 19"/>
          <p:cNvSpPr/>
          <p:nvPr/>
        </p:nvSpPr>
        <p:spPr>
          <a:xfrm>
            <a:off x="524072" y="5450344"/>
            <a:ext cx="167703" cy="167703"/>
          </a:xfrm>
          <a:custGeom>
            <a:avLst/>
            <a:gdLst/>
            <a:ahLst/>
            <a:cxnLst/>
            <a:rect l="l" t="t" r="r" b="b"/>
            <a:pathLst>
              <a:path w="167703" h="167703">
                <a:moveTo>
                  <a:pt x="83851" y="0"/>
                </a:moveTo>
                <a:cubicBezTo>
                  <a:pt x="88666" y="0"/>
                  <a:pt x="93088" y="2653"/>
                  <a:pt x="95381" y="6878"/>
                </a:cubicBezTo>
                <a:lnTo>
                  <a:pt x="166131" y="137896"/>
                </a:lnTo>
                <a:cubicBezTo>
                  <a:pt x="168325" y="141958"/>
                  <a:pt x="168227" y="146871"/>
                  <a:pt x="165869" y="150834"/>
                </a:cubicBezTo>
                <a:cubicBezTo>
                  <a:pt x="163510" y="154798"/>
                  <a:pt x="159219" y="157221"/>
                  <a:pt x="154601" y="157221"/>
                </a:cubicBezTo>
                <a:lnTo>
                  <a:pt x="13102" y="157221"/>
                </a:lnTo>
                <a:cubicBezTo>
                  <a:pt x="8483" y="157221"/>
                  <a:pt x="4225" y="154798"/>
                  <a:pt x="1834" y="150834"/>
                </a:cubicBezTo>
                <a:cubicBezTo>
                  <a:pt x="-557" y="146871"/>
                  <a:pt x="-622" y="141958"/>
                  <a:pt x="1572" y="137896"/>
                </a:cubicBezTo>
                <a:lnTo>
                  <a:pt x="72322" y="6878"/>
                </a:lnTo>
                <a:cubicBezTo>
                  <a:pt x="74615" y="2653"/>
                  <a:pt x="79037" y="0"/>
                  <a:pt x="83851" y="0"/>
                </a:cubicBezTo>
                <a:close/>
                <a:moveTo>
                  <a:pt x="83851" y="55028"/>
                </a:moveTo>
                <a:cubicBezTo>
                  <a:pt x="79495" y="55028"/>
                  <a:pt x="75990" y="58532"/>
                  <a:pt x="75990" y="62889"/>
                </a:cubicBezTo>
                <a:lnTo>
                  <a:pt x="75990" y="99574"/>
                </a:lnTo>
                <a:cubicBezTo>
                  <a:pt x="75990" y="103930"/>
                  <a:pt x="79495" y="107435"/>
                  <a:pt x="83851" y="107435"/>
                </a:cubicBezTo>
                <a:cubicBezTo>
                  <a:pt x="88208" y="107435"/>
                  <a:pt x="91713" y="103930"/>
                  <a:pt x="91713" y="99574"/>
                </a:cubicBezTo>
                <a:lnTo>
                  <a:pt x="91713" y="62889"/>
                </a:lnTo>
                <a:cubicBezTo>
                  <a:pt x="91713" y="58532"/>
                  <a:pt x="88208" y="55028"/>
                  <a:pt x="83851" y="55028"/>
                </a:cubicBezTo>
                <a:close/>
                <a:moveTo>
                  <a:pt x="92597" y="125777"/>
                </a:moveTo>
                <a:cubicBezTo>
                  <a:pt x="92796" y="122531"/>
                  <a:pt x="91177" y="119442"/>
                  <a:pt x="88394" y="117759"/>
                </a:cubicBezTo>
                <a:cubicBezTo>
                  <a:pt x="85611" y="116076"/>
                  <a:pt x="82124" y="116076"/>
                  <a:pt x="79341" y="117759"/>
                </a:cubicBezTo>
                <a:cubicBezTo>
                  <a:pt x="76559" y="119442"/>
                  <a:pt x="74940" y="122531"/>
                  <a:pt x="75139" y="125777"/>
                </a:cubicBezTo>
                <a:cubicBezTo>
                  <a:pt x="74940" y="129023"/>
                  <a:pt x="76559" y="132112"/>
                  <a:pt x="79341" y="133795"/>
                </a:cubicBezTo>
                <a:cubicBezTo>
                  <a:pt x="82124" y="135478"/>
                  <a:pt x="85611" y="135478"/>
                  <a:pt x="88394" y="133795"/>
                </a:cubicBezTo>
                <a:cubicBezTo>
                  <a:pt x="91177" y="132112"/>
                  <a:pt x="92796" y="129023"/>
                  <a:pt x="92597" y="125777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22" name="Text 20"/>
          <p:cNvSpPr/>
          <p:nvPr/>
        </p:nvSpPr>
        <p:spPr>
          <a:xfrm>
            <a:off x="779818" y="5416803"/>
            <a:ext cx="771433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C1000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Important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03109" y="5718669"/>
            <a:ext cx="542518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30000"/>
              </a:lnSpc>
            </a:pPr>
            <a:r>
              <a:rPr lang="en-US" sz="1056" b="1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Remember your passphrase!</a:t>
            </a:r>
            <a:pPr>
              <a:lnSpc>
                <a:spcPct val="130000"/>
              </a:lnSpc>
            </a:pPr>
            <a:r>
              <a:rPr lang="en-US" sz="1056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You need it in the next step.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3109" y="5953453"/>
            <a:ext cx="542518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Use a strong passphrase (mix of letters, numbers, symbols)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3109" y="6188237"/>
            <a:ext cx="542518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The passphrase is NOT displayed while typing (security feature)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7495" y="1073298"/>
            <a:ext cx="5659972" cy="2582624"/>
          </a:xfrm>
          <a:custGeom>
            <a:avLst/>
            <a:gdLst/>
            <a:ahLst/>
            <a:cxnLst/>
            <a:rect l="l" t="t" r="r" b="b"/>
            <a:pathLst>
              <a:path w="5659972" h="2582624">
                <a:moveTo>
                  <a:pt x="100619" y="0"/>
                </a:moveTo>
                <a:lnTo>
                  <a:pt x="5559353" y="0"/>
                </a:lnTo>
                <a:cubicBezTo>
                  <a:pt x="5614924" y="0"/>
                  <a:pt x="5659972" y="45049"/>
                  <a:pt x="5659972" y="100619"/>
                </a:cubicBezTo>
                <a:lnTo>
                  <a:pt x="5659972" y="2482005"/>
                </a:lnTo>
                <a:cubicBezTo>
                  <a:pt x="5659972" y="2537576"/>
                  <a:pt x="5614924" y="2582624"/>
                  <a:pt x="5559353" y="2582624"/>
                </a:cubicBezTo>
                <a:lnTo>
                  <a:pt x="100619" y="2582624"/>
                </a:lnTo>
                <a:cubicBezTo>
                  <a:pt x="45049" y="2582624"/>
                  <a:pt x="0" y="2537576"/>
                  <a:pt x="0" y="2482005"/>
                </a:cubicBezTo>
                <a:lnTo>
                  <a:pt x="0" y="100619"/>
                </a:lnTo>
                <a:cubicBezTo>
                  <a:pt x="0" y="45086"/>
                  <a:pt x="45086" y="0"/>
                  <a:pt x="10061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Shape 25"/>
          <p:cNvSpPr/>
          <p:nvPr/>
        </p:nvSpPr>
        <p:spPr>
          <a:xfrm>
            <a:off x="6386161" y="1274542"/>
            <a:ext cx="167703" cy="167703"/>
          </a:xfrm>
          <a:custGeom>
            <a:avLst/>
            <a:gdLst/>
            <a:ahLst/>
            <a:cxnLst/>
            <a:rect l="l" t="t" r="r" b="b"/>
            <a:pathLst>
              <a:path w="167703" h="167703">
                <a:moveTo>
                  <a:pt x="83851" y="167703"/>
                </a:moveTo>
                <a:cubicBezTo>
                  <a:pt x="130130" y="167703"/>
                  <a:pt x="167703" y="130130"/>
                  <a:pt x="167703" y="83851"/>
                </a:cubicBezTo>
                <a:cubicBezTo>
                  <a:pt x="167703" y="37573"/>
                  <a:pt x="130130" y="0"/>
                  <a:pt x="83851" y="0"/>
                </a:cubicBezTo>
                <a:cubicBezTo>
                  <a:pt x="37573" y="0"/>
                  <a:pt x="0" y="37573"/>
                  <a:pt x="0" y="83851"/>
                </a:cubicBezTo>
                <a:cubicBezTo>
                  <a:pt x="0" y="130130"/>
                  <a:pt x="37573" y="167703"/>
                  <a:pt x="83851" y="167703"/>
                </a:cubicBezTo>
                <a:close/>
                <a:moveTo>
                  <a:pt x="73370" y="52407"/>
                </a:moveTo>
                <a:cubicBezTo>
                  <a:pt x="73370" y="46622"/>
                  <a:pt x="78067" y="41926"/>
                  <a:pt x="83851" y="41926"/>
                </a:cubicBezTo>
                <a:cubicBezTo>
                  <a:pt x="89636" y="41926"/>
                  <a:pt x="94333" y="46622"/>
                  <a:pt x="94333" y="52407"/>
                </a:cubicBezTo>
                <a:cubicBezTo>
                  <a:pt x="94333" y="58192"/>
                  <a:pt x="89636" y="62889"/>
                  <a:pt x="83851" y="62889"/>
                </a:cubicBezTo>
                <a:cubicBezTo>
                  <a:pt x="78067" y="62889"/>
                  <a:pt x="73370" y="58192"/>
                  <a:pt x="73370" y="52407"/>
                </a:cubicBezTo>
                <a:close/>
                <a:moveTo>
                  <a:pt x="70750" y="73370"/>
                </a:moveTo>
                <a:lnTo>
                  <a:pt x="86472" y="73370"/>
                </a:lnTo>
                <a:cubicBezTo>
                  <a:pt x="90828" y="73370"/>
                  <a:pt x="94333" y="76875"/>
                  <a:pt x="94333" y="81231"/>
                </a:cubicBezTo>
                <a:lnTo>
                  <a:pt x="94333" y="110055"/>
                </a:lnTo>
                <a:lnTo>
                  <a:pt x="96953" y="110055"/>
                </a:lnTo>
                <a:cubicBezTo>
                  <a:pt x="101310" y="110055"/>
                  <a:pt x="104814" y="113560"/>
                  <a:pt x="104814" y="117916"/>
                </a:cubicBezTo>
                <a:cubicBezTo>
                  <a:pt x="104814" y="122272"/>
                  <a:pt x="101310" y="125777"/>
                  <a:pt x="96953" y="125777"/>
                </a:cubicBezTo>
                <a:lnTo>
                  <a:pt x="70750" y="125777"/>
                </a:lnTo>
                <a:cubicBezTo>
                  <a:pt x="66393" y="125777"/>
                  <a:pt x="62889" y="122272"/>
                  <a:pt x="62889" y="117916"/>
                </a:cubicBezTo>
                <a:cubicBezTo>
                  <a:pt x="62889" y="113560"/>
                  <a:pt x="66393" y="110055"/>
                  <a:pt x="70750" y="110055"/>
                </a:cubicBezTo>
                <a:lnTo>
                  <a:pt x="78611" y="110055"/>
                </a:lnTo>
                <a:lnTo>
                  <a:pt x="78611" y="89092"/>
                </a:lnTo>
                <a:lnTo>
                  <a:pt x="70750" y="89092"/>
                </a:lnTo>
                <a:cubicBezTo>
                  <a:pt x="66393" y="89092"/>
                  <a:pt x="62889" y="85587"/>
                  <a:pt x="62889" y="81231"/>
                </a:cubicBezTo>
                <a:cubicBezTo>
                  <a:pt x="62889" y="76875"/>
                  <a:pt x="66393" y="73370"/>
                  <a:pt x="70750" y="7337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8" name="Text 26"/>
          <p:cNvSpPr/>
          <p:nvPr/>
        </p:nvSpPr>
        <p:spPr>
          <a:xfrm>
            <a:off x="6574827" y="1241001"/>
            <a:ext cx="5198790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Command Explanation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65198" y="1576407"/>
            <a:ext cx="5324567" cy="402487"/>
          </a:xfrm>
          <a:custGeom>
            <a:avLst/>
            <a:gdLst/>
            <a:ahLst/>
            <a:cxnLst/>
            <a:rect l="l" t="t" r="r" b="b"/>
            <a:pathLst>
              <a:path w="5324567" h="402487">
                <a:moveTo>
                  <a:pt x="67082" y="0"/>
                </a:moveTo>
                <a:lnTo>
                  <a:pt x="5257484" y="0"/>
                </a:lnTo>
                <a:cubicBezTo>
                  <a:pt x="5294533" y="0"/>
                  <a:pt x="5324567" y="30034"/>
                  <a:pt x="5324567" y="67082"/>
                </a:cubicBezTo>
                <a:lnTo>
                  <a:pt x="5324567" y="335404"/>
                </a:lnTo>
                <a:cubicBezTo>
                  <a:pt x="5324567" y="372453"/>
                  <a:pt x="5294533" y="402487"/>
                  <a:pt x="5257484" y="402487"/>
                </a:cubicBezTo>
                <a:lnTo>
                  <a:pt x="67082" y="402487"/>
                </a:lnTo>
                <a:cubicBezTo>
                  <a:pt x="30034" y="402487"/>
                  <a:pt x="0" y="372453"/>
                  <a:pt x="0" y="335404"/>
                </a:cubicBezTo>
                <a:lnTo>
                  <a:pt x="0" y="67082"/>
                </a:lnTo>
                <a:cubicBezTo>
                  <a:pt x="0" y="30059"/>
                  <a:pt x="30059" y="0"/>
                  <a:pt x="6708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0" name="Text 28"/>
          <p:cNvSpPr/>
          <p:nvPr/>
        </p:nvSpPr>
        <p:spPr>
          <a:xfrm>
            <a:off x="6465820" y="1677029"/>
            <a:ext cx="87205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genrsa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371416" y="1677029"/>
            <a:ext cx="162671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RSA private key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65198" y="2079516"/>
            <a:ext cx="5324567" cy="402487"/>
          </a:xfrm>
          <a:custGeom>
            <a:avLst/>
            <a:gdLst/>
            <a:ahLst/>
            <a:cxnLst/>
            <a:rect l="l" t="t" r="r" b="b"/>
            <a:pathLst>
              <a:path w="5324567" h="402487">
                <a:moveTo>
                  <a:pt x="67082" y="0"/>
                </a:moveTo>
                <a:lnTo>
                  <a:pt x="5257484" y="0"/>
                </a:lnTo>
                <a:cubicBezTo>
                  <a:pt x="5294533" y="0"/>
                  <a:pt x="5324567" y="30034"/>
                  <a:pt x="5324567" y="67082"/>
                </a:cubicBezTo>
                <a:lnTo>
                  <a:pt x="5324567" y="335404"/>
                </a:lnTo>
                <a:cubicBezTo>
                  <a:pt x="5324567" y="372453"/>
                  <a:pt x="5294533" y="402487"/>
                  <a:pt x="5257484" y="402487"/>
                </a:cubicBezTo>
                <a:lnTo>
                  <a:pt x="67082" y="402487"/>
                </a:lnTo>
                <a:cubicBezTo>
                  <a:pt x="30034" y="402487"/>
                  <a:pt x="0" y="372453"/>
                  <a:pt x="0" y="335404"/>
                </a:cubicBezTo>
                <a:lnTo>
                  <a:pt x="0" y="67082"/>
                </a:lnTo>
                <a:cubicBezTo>
                  <a:pt x="0" y="30059"/>
                  <a:pt x="30059" y="0"/>
                  <a:pt x="6708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3" name="Text 31"/>
          <p:cNvSpPr/>
          <p:nvPr/>
        </p:nvSpPr>
        <p:spPr>
          <a:xfrm>
            <a:off x="6465820" y="2180138"/>
            <a:ext cx="87205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-des3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371416" y="2180138"/>
            <a:ext cx="2809023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 with Triple DES (password protection)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65198" y="2582624"/>
            <a:ext cx="5324567" cy="402487"/>
          </a:xfrm>
          <a:custGeom>
            <a:avLst/>
            <a:gdLst/>
            <a:ahLst/>
            <a:cxnLst/>
            <a:rect l="l" t="t" r="r" b="b"/>
            <a:pathLst>
              <a:path w="5324567" h="402487">
                <a:moveTo>
                  <a:pt x="67082" y="0"/>
                </a:moveTo>
                <a:lnTo>
                  <a:pt x="5257484" y="0"/>
                </a:lnTo>
                <a:cubicBezTo>
                  <a:pt x="5294533" y="0"/>
                  <a:pt x="5324567" y="30034"/>
                  <a:pt x="5324567" y="67082"/>
                </a:cubicBezTo>
                <a:lnTo>
                  <a:pt x="5324567" y="335404"/>
                </a:lnTo>
                <a:cubicBezTo>
                  <a:pt x="5324567" y="372453"/>
                  <a:pt x="5294533" y="402487"/>
                  <a:pt x="5257484" y="402487"/>
                </a:cubicBezTo>
                <a:lnTo>
                  <a:pt x="67082" y="402487"/>
                </a:lnTo>
                <a:cubicBezTo>
                  <a:pt x="30034" y="402487"/>
                  <a:pt x="0" y="372453"/>
                  <a:pt x="0" y="335404"/>
                </a:cubicBezTo>
                <a:lnTo>
                  <a:pt x="0" y="67082"/>
                </a:lnTo>
                <a:cubicBezTo>
                  <a:pt x="0" y="30059"/>
                  <a:pt x="30059" y="0"/>
                  <a:pt x="6708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6" name="Text 34"/>
          <p:cNvSpPr/>
          <p:nvPr/>
        </p:nvSpPr>
        <p:spPr>
          <a:xfrm>
            <a:off x="6465820" y="2683246"/>
            <a:ext cx="87205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-out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371416" y="2683246"/>
            <a:ext cx="118230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 file location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65198" y="3085733"/>
            <a:ext cx="5324567" cy="402487"/>
          </a:xfrm>
          <a:custGeom>
            <a:avLst/>
            <a:gdLst/>
            <a:ahLst/>
            <a:cxnLst/>
            <a:rect l="l" t="t" r="r" b="b"/>
            <a:pathLst>
              <a:path w="5324567" h="402487">
                <a:moveTo>
                  <a:pt x="67082" y="0"/>
                </a:moveTo>
                <a:lnTo>
                  <a:pt x="5257484" y="0"/>
                </a:lnTo>
                <a:cubicBezTo>
                  <a:pt x="5294533" y="0"/>
                  <a:pt x="5324567" y="30034"/>
                  <a:pt x="5324567" y="67082"/>
                </a:cubicBezTo>
                <a:lnTo>
                  <a:pt x="5324567" y="335404"/>
                </a:lnTo>
                <a:cubicBezTo>
                  <a:pt x="5324567" y="372453"/>
                  <a:pt x="5294533" y="402487"/>
                  <a:pt x="5257484" y="402487"/>
                </a:cubicBezTo>
                <a:lnTo>
                  <a:pt x="67082" y="402487"/>
                </a:lnTo>
                <a:cubicBezTo>
                  <a:pt x="30034" y="402487"/>
                  <a:pt x="0" y="372453"/>
                  <a:pt x="0" y="335404"/>
                </a:cubicBezTo>
                <a:lnTo>
                  <a:pt x="0" y="67082"/>
                </a:lnTo>
                <a:cubicBezTo>
                  <a:pt x="0" y="30059"/>
                  <a:pt x="30059" y="0"/>
                  <a:pt x="67082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9" name="Text 37"/>
          <p:cNvSpPr/>
          <p:nvPr/>
        </p:nvSpPr>
        <p:spPr>
          <a:xfrm>
            <a:off x="6465820" y="3186355"/>
            <a:ext cx="87205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2048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371416" y="3186355"/>
            <a:ext cx="2926415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size in bits (Trellix recommended minimum)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7495" y="3790085"/>
            <a:ext cx="5659972" cy="1744110"/>
          </a:xfrm>
          <a:custGeom>
            <a:avLst/>
            <a:gdLst/>
            <a:ahLst/>
            <a:cxnLst/>
            <a:rect l="l" t="t" r="r" b="b"/>
            <a:pathLst>
              <a:path w="5659972" h="1744110">
                <a:moveTo>
                  <a:pt x="100618" y="0"/>
                </a:moveTo>
                <a:lnTo>
                  <a:pt x="5559355" y="0"/>
                </a:lnTo>
                <a:cubicBezTo>
                  <a:pt x="5614924" y="0"/>
                  <a:pt x="5659972" y="45048"/>
                  <a:pt x="5659972" y="100618"/>
                </a:cubicBezTo>
                <a:lnTo>
                  <a:pt x="5659972" y="1643492"/>
                </a:lnTo>
                <a:cubicBezTo>
                  <a:pt x="5659972" y="1699062"/>
                  <a:pt x="5614924" y="1744110"/>
                  <a:pt x="5559355" y="1744110"/>
                </a:cubicBezTo>
                <a:lnTo>
                  <a:pt x="100618" y="1744110"/>
                </a:lnTo>
                <a:cubicBezTo>
                  <a:pt x="45048" y="1744110"/>
                  <a:pt x="0" y="1699062"/>
                  <a:pt x="0" y="1643492"/>
                </a:cubicBezTo>
                <a:lnTo>
                  <a:pt x="0" y="100618"/>
                </a:lnTo>
                <a:cubicBezTo>
                  <a:pt x="0" y="45048"/>
                  <a:pt x="45048" y="0"/>
                  <a:pt x="100618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2" name="Shape 40"/>
          <p:cNvSpPr/>
          <p:nvPr/>
        </p:nvSpPr>
        <p:spPr>
          <a:xfrm>
            <a:off x="6375680" y="3991329"/>
            <a:ext cx="188666" cy="167703"/>
          </a:xfrm>
          <a:custGeom>
            <a:avLst/>
            <a:gdLst/>
            <a:ahLst/>
            <a:cxnLst/>
            <a:rect l="l" t="t" r="r" b="b"/>
            <a:pathLst>
              <a:path w="188666" h="167703">
                <a:moveTo>
                  <a:pt x="31608" y="0"/>
                </a:moveTo>
                <a:cubicBezTo>
                  <a:pt x="20046" y="0"/>
                  <a:pt x="10645" y="9401"/>
                  <a:pt x="10645" y="20963"/>
                </a:cubicBezTo>
                <a:lnTo>
                  <a:pt x="10645" y="146740"/>
                </a:lnTo>
                <a:cubicBezTo>
                  <a:pt x="10645" y="158302"/>
                  <a:pt x="20046" y="167703"/>
                  <a:pt x="31608" y="167703"/>
                </a:cubicBezTo>
                <a:lnTo>
                  <a:pt x="115460" y="167703"/>
                </a:lnTo>
                <a:cubicBezTo>
                  <a:pt x="127022" y="167703"/>
                  <a:pt x="136422" y="158302"/>
                  <a:pt x="136422" y="146740"/>
                </a:cubicBezTo>
                <a:lnTo>
                  <a:pt x="136422" y="115296"/>
                </a:lnTo>
                <a:lnTo>
                  <a:pt x="162004" y="115296"/>
                </a:lnTo>
                <a:lnTo>
                  <a:pt x="151850" y="125450"/>
                </a:lnTo>
                <a:cubicBezTo>
                  <a:pt x="148771" y="128529"/>
                  <a:pt x="148771" y="133507"/>
                  <a:pt x="151850" y="136553"/>
                </a:cubicBezTo>
                <a:cubicBezTo>
                  <a:pt x="154929" y="139600"/>
                  <a:pt x="159907" y="139632"/>
                  <a:pt x="162953" y="136553"/>
                </a:cubicBezTo>
                <a:lnTo>
                  <a:pt x="186537" y="112970"/>
                </a:lnTo>
                <a:cubicBezTo>
                  <a:pt x="189616" y="109891"/>
                  <a:pt x="189616" y="104913"/>
                  <a:pt x="186537" y="101866"/>
                </a:cubicBezTo>
                <a:lnTo>
                  <a:pt x="162953" y="78283"/>
                </a:lnTo>
                <a:cubicBezTo>
                  <a:pt x="159875" y="75204"/>
                  <a:pt x="154896" y="75204"/>
                  <a:pt x="151850" y="78283"/>
                </a:cubicBezTo>
                <a:cubicBezTo>
                  <a:pt x="148804" y="81362"/>
                  <a:pt x="148771" y="86341"/>
                  <a:pt x="151850" y="89387"/>
                </a:cubicBezTo>
                <a:lnTo>
                  <a:pt x="162004" y="99541"/>
                </a:lnTo>
                <a:lnTo>
                  <a:pt x="136422" y="99541"/>
                </a:lnTo>
                <a:lnTo>
                  <a:pt x="136422" y="55814"/>
                </a:lnTo>
                <a:cubicBezTo>
                  <a:pt x="136422" y="50245"/>
                  <a:pt x="134228" y="44906"/>
                  <a:pt x="130297" y="40976"/>
                </a:cubicBezTo>
                <a:lnTo>
                  <a:pt x="95381" y="6125"/>
                </a:lnTo>
                <a:cubicBezTo>
                  <a:pt x="91450" y="2195"/>
                  <a:pt x="86144" y="0"/>
                  <a:pt x="80576" y="0"/>
                </a:cubicBezTo>
                <a:lnTo>
                  <a:pt x="31608" y="0"/>
                </a:lnTo>
                <a:close/>
                <a:moveTo>
                  <a:pt x="117261" y="57648"/>
                </a:moveTo>
                <a:lnTo>
                  <a:pt x="86636" y="57648"/>
                </a:lnTo>
                <a:cubicBezTo>
                  <a:pt x="82279" y="57648"/>
                  <a:pt x="78775" y="54143"/>
                  <a:pt x="78775" y="49787"/>
                </a:cubicBezTo>
                <a:lnTo>
                  <a:pt x="78775" y="19161"/>
                </a:lnTo>
                <a:lnTo>
                  <a:pt x="117261" y="57648"/>
                </a:lnTo>
                <a:close/>
                <a:moveTo>
                  <a:pt x="73534" y="107435"/>
                </a:moveTo>
                <a:cubicBezTo>
                  <a:pt x="73534" y="103078"/>
                  <a:pt x="77039" y="99574"/>
                  <a:pt x="81395" y="99574"/>
                </a:cubicBezTo>
                <a:lnTo>
                  <a:pt x="115460" y="99574"/>
                </a:lnTo>
                <a:lnTo>
                  <a:pt x="115460" y="115296"/>
                </a:lnTo>
                <a:lnTo>
                  <a:pt x="81395" y="115296"/>
                </a:lnTo>
                <a:cubicBezTo>
                  <a:pt x="77039" y="115296"/>
                  <a:pt x="73534" y="111791"/>
                  <a:pt x="73534" y="1074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6574827" y="3957788"/>
            <a:ext cx="5198790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5198" y="4293194"/>
            <a:ext cx="5324567" cy="771433"/>
          </a:xfrm>
          <a:custGeom>
            <a:avLst/>
            <a:gdLst/>
            <a:ahLst/>
            <a:cxnLst/>
            <a:rect l="l" t="t" r="r" b="b"/>
            <a:pathLst>
              <a:path w="5324567" h="771433">
                <a:moveTo>
                  <a:pt x="67084" y="0"/>
                </a:moveTo>
                <a:lnTo>
                  <a:pt x="5257483" y="0"/>
                </a:lnTo>
                <a:cubicBezTo>
                  <a:pt x="5294532" y="0"/>
                  <a:pt x="5324567" y="30034"/>
                  <a:pt x="5324567" y="67084"/>
                </a:cubicBezTo>
                <a:lnTo>
                  <a:pt x="5324567" y="704349"/>
                </a:lnTo>
                <a:cubicBezTo>
                  <a:pt x="5324567" y="741399"/>
                  <a:pt x="5294532" y="771433"/>
                  <a:pt x="5257483" y="771433"/>
                </a:cubicBezTo>
                <a:lnTo>
                  <a:pt x="67084" y="771433"/>
                </a:lnTo>
                <a:cubicBezTo>
                  <a:pt x="30034" y="771433"/>
                  <a:pt x="0" y="741399"/>
                  <a:pt x="0" y="704349"/>
                </a:cubicBezTo>
                <a:lnTo>
                  <a:pt x="0" y="67084"/>
                </a:lnTo>
                <a:cubicBezTo>
                  <a:pt x="0" y="30034"/>
                  <a:pt x="30034" y="0"/>
                  <a:pt x="6708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99361" y="4427356"/>
            <a:ext cx="5123323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created: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99361" y="4695681"/>
            <a:ext cx="5140094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C:\ssl\keys\ca.key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65198" y="5165249"/>
            <a:ext cx="539164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is your </a:t>
            </a:r>
            <a:pPr>
              <a:lnSpc>
                <a:spcPct val="130000"/>
              </a:lnSpc>
            </a:pPr>
            <a:r>
              <a:rPr lang="en-US" sz="1056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password-protected private key</a:t>
            </a:r>
            <a:pPr>
              <a:lnSpc>
                <a:spcPct val="130000"/>
              </a:lnSpc>
            </a:pPr>
            <a:r>
              <a:rPr lang="en-US" sz="1056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Keep it secure!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954" y="318954"/>
            <a:ext cx="11617884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spc="5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8954" y="574116"/>
            <a:ext cx="11697622" cy="318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6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Self-Signed Certificate with SAN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4901" y="1020651"/>
            <a:ext cx="5661426" cy="1259867"/>
          </a:xfrm>
          <a:custGeom>
            <a:avLst/>
            <a:gdLst/>
            <a:ahLst/>
            <a:cxnLst/>
            <a:rect l="l" t="t" r="r" b="b"/>
            <a:pathLst>
              <a:path w="5661426" h="1259867">
                <a:moveTo>
                  <a:pt x="31895" y="0"/>
                </a:moveTo>
                <a:lnTo>
                  <a:pt x="5565739" y="0"/>
                </a:lnTo>
                <a:cubicBezTo>
                  <a:pt x="5618585" y="0"/>
                  <a:pt x="5661426" y="42840"/>
                  <a:pt x="5661426" y="95687"/>
                </a:cubicBezTo>
                <a:lnTo>
                  <a:pt x="5661426" y="1164180"/>
                </a:lnTo>
                <a:cubicBezTo>
                  <a:pt x="5661426" y="1217026"/>
                  <a:pt x="5618585" y="1259867"/>
                  <a:pt x="5565739" y="1259867"/>
                </a:cubicBezTo>
                <a:lnTo>
                  <a:pt x="31895" y="1259867"/>
                </a:lnTo>
                <a:cubicBezTo>
                  <a:pt x="14280" y="1259867"/>
                  <a:pt x="0" y="1245587"/>
                  <a:pt x="0" y="1227971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34901" y="1020651"/>
            <a:ext cx="31895" cy="1259867"/>
          </a:xfrm>
          <a:custGeom>
            <a:avLst/>
            <a:gdLst/>
            <a:ahLst/>
            <a:cxnLst/>
            <a:rect l="l" t="t" r="r" b="b"/>
            <a:pathLst>
              <a:path w="31895" h="1259867">
                <a:moveTo>
                  <a:pt x="31895" y="0"/>
                </a:moveTo>
                <a:lnTo>
                  <a:pt x="31895" y="0"/>
                </a:lnTo>
                <a:lnTo>
                  <a:pt x="31895" y="1259867"/>
                </a:lnTo>
                <a:lnTo>
                  <a:pt x="31895" y="1259867"/>
                </a:lnTo>
                <a:cubicBezTo>
                  <a:pt x="14280" y="1259867"/>
                  <a:pt x="0" y="1245587"/>
                  <a:pt x="0" y="1227971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30260" y="1212024"/>
            <a:ext cx="159477" cy="159477"/>
          </a:xfrm>
          <a:custGeom>
            <a:avLst/>
            <a:gdLst/>
            <a:ahLst/>
            <a:cxnLst/>
            <a:rect l="l" t="t" r="r" b="b"/>
            <a:pathLst>
              <a:path w="159477" h="159477">
                <a:moveTo>
                  <a:pt x="79738" y="159477"/>
                </a:moveTo>
                <a:cubicBezTo>
                  <a:pt x="123747" y="159477"/>
                  <a:pt x="159477" y="123747"/>
                  <a:pt x="159477" y="79738"/>
                </a:cubicBezTo>
                <a:cubicBezTo>
                  <a:pt x="159477" y="35730"/>
                  <a:pt x="123747" y="0"/>
                  <a:pt x="79738" y="0"/>
                </a:cubicBezTo>
                <a:cubicBezTo>
                  <a:pt x="35730" y="0"/>
                  <a:pt x="0" y="35730"/>
                  <a:pt x="0" y="79738"/>
                </a:cubicBezTo>
                <a:cubicBezTo>
                  <a:pt x="0" y="123747"/>
                  <a:pt x="35730" y="159477"/>
                  <a:pt x="79738" y="159477"/>
                </a:cubicBezTo>
                <a:close/>
                <a:moveTo>
                  <a:pt x="79738" y="54820"/>
                </a:moveTo>
                <a:cubicBezTo>
                  <a:pt x="74225" y="54820"/>
                  <a:pt x="69771" y="59274"/>
                  <a:pt x="69771" y="64787"/>
                </a:cubicBezTo>
                <a:cubicBezTo>
                  <a:pt x="69771" y="68930"/>
                  <a:pt x="66438" y="72263"/>
                  <a:pt x="62296" y="72263"/>
                </a:cubicBezTo>
                <a:cubicBezTo>
                  <a:pt x="58153" y="72263"/>
                  <a:pt x="54820" y="68930"/>
                  <a:pt x="54820" y="64787"/>
                </a:cubicBezTo>
                <a:cubicBezTo>
                  <a:pt x="54820" y="51020"/>
                  <a:pt x="65971" y="39869"/>
                  <a:pt x="79738" y="39869"/>
                </a:cubicBezTo>
                <a:cubicBezTo>
                  <a:pt x="93506" y="39869"/>
                  <a:pt x="104657" y="51020"/>
                  <a:pt x="104657" y="64787"/>
                </a:cubicBezTo>
                <a:cubicBezTo>
                  <a:pt x="104657" y="79489"/>
                  <a:pt x="93443" y="85719"/>
                  <a:pt x="87214" y="87993"/>
                </a:cubicBezTo>
                <a:lnTo>
                  <a:pt x="87214" y="89176"/>
                </a:lnTo>
                <a:cubicBezTo>
                  <a:pt x="87214" y="93319"/>
                  <a:pt x="83881" y="96652"/>
                  <a:pt x="79738" y="96652"/>
                </a:cubicBezTo>
                <a:cubicBezTo>
                  <a:pt x="75596" y="96652"/>
                  <a:pt x="72263" y="93319"/>
                  <a:pt x="72263" y="89176"/>
                </a:cubicBezTo>
                <a:lnTo>
                  <a:pt x="72263" y="86653"/>
                </a:lnTo>
                <a:cubicBezTo>
                  <a:pt x="72263" y="80268"/>
                  <a:pt x="76873" y="75689"/>
                  <a:pt x="81638" y="74132"/>
                </a:cubicBezTo>
                <a:cubicBezTo>
                  <a:pt x="83632" y="73478"/>
                  <a:pt x="85750" y="72419"/>
                  <a:pt x="87307" y="70924"/>
                </a:cubicBezTo>
                <a:cubicBezTo>
                  <a:pt x="88647" y="69615"/>
                  <a:pt x="89706" y="67809"/>
                  <a:pt x="89706" y="64819"/>
                </a:cubicBezTo>
                <a:cubicBezTo>
                  <a:pt x="89706" y="59305"/>
                  <a:pt x="85252" y="54851"/>
                  <a:pt x="79738" y="54851"/>
                </a:cubicBezTo>
                <a:close/>
                <a:moveTo>
                  <a:pt x="69771" y="114624"/>
                </a:moveTo>
                <a:cubicBezTo>
                  <a:pt x="69771" y="109123"/>
                  <a:pt x="74237" y="104657"/>
                  <a:pt x="79738" y="104657"/>
                </a:cubicBezTo>
                <a:cubicBezTo>
                  <a:pt x="85239" y="104657"/>
                  <a:pt x="89706" y="109123"/>
                  <a:pt x="89706" y="114624"/>
                </a:cubicBezTo>
                <a:cubicBezTo>
                  <a:pt x="89706" y="120125"/>
                  <a:pt x="85239" y="124591"/>
                  <a:pt x="79738" y="124591"/>
                </a:cubicBezTo>
                <a:cubicBezTo>
                  <a:pt x="74237" y="124591"/>
                  <a:pt x="69771" y="120125"/>
                  <a:pt x="69771" y="11462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09672" y="1180128"/>
            <a:ext cx="520691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is a Self-Signed Certificate?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0326" y="1499082"/>
            <a:ext cx="5390315" cy="621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certificate where the </a:t>
            </a:r>
            <a:pPr>
              <a:lnSpc>
                <a:spcPct val="140000"/>
              </a:lnSpc>
            </a:pPr>
            <a:r>
              <a:rPr lang="en-US" sz="10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issuer and subject are the same entity</a:t>
            </a:r>
            <a:pPr>
              <a:lnSpc>
                <a:spcPct val="14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(your organization). It's signed by your own private key instead of a trusted Certificate Authority. Perfect for internal use and testing environments.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8954" y="2408099"/>
            <a:ext cx="5677373" cy="2727053"/>
          </a:xfrm>
          <a:custGeom>
            <a:avLst/>
            <a:gdLst/>
            <a:ahLst/>
            <a:cxnLst/>
            <a:rect l="l" t="t" r="r" b="b"/>
            <a:pathLst>
              <a:path w="5677373" h="2727053">
                <a:moveTo>
                  <a:pt x="95692" y="0"/>
                </a:moveTo>
                <a:lnTo>
                  <a:pt x="5581681" y="0"/>
                </a:lnTo>
                <a:cubicBezTo>
                  <a:pt x="5634531" y="0"/>
                  <a:pt x="5677373" y="42843"/>
                  <a:pt x="5677373" y="95692"/>
                </a:cubicBezTo>
                <a:lnTo>
                  <a:pt x="5677373" y="2631361"/>
                </a:lnTo>
                <a:cubicBezTo>
                  <a:pt x="5677373" y="2684210"/>
                  <a:pt x="5634531" y="2727053"/>
                  <a:pt x="5581681" y="2727053"/>
                </a:cubicBezTo>
                <a:lnTo>
                  <a:pt x="95692" y="2727053"/>
                </a:lnTo>
                <a:cubicBezTo>
                  <a:pt x="42843" y="2727053"/>
                  <a:pt x="0" y="2684210"/>
                  <a:pt x="0" y="2631361"/>
                </a:cubicBezTo>
                <a:lnTo>
                  <a:pt x="0" y="95692"/>
                </a:lnTo>
                <a:cubicBezTo>
                  <a:pt x="0" y="42878"/>
                  <a:pt x="42878" y="0"/>
                  <a:pt x="95692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0" name="Shape 8"/>
          <p:cNvSpPr/>
          <p:nvPr/>
        </p:nvSpPr>
        <p:spPr>
          <a:xfrm>
            <a:off x="498365" y="2599472"/>
            <a:ext cx="159477" cy="159477"/>
          </a:xfrm>
          <a:custGeom>
            <a:avLst/>
            <a:gdLst/>
            <a:ahLst/>
            <a:cxnLst/>
            <a:rect l="l" t="t" r="r" b="b"/>
            <a:pathLst>
              <a:path w="159477" h="159477">
                <a:moveTo>
                  <a:pt x="2928" y="36941"/>
                </a:moveTo>
                <a:cubicBezTo>
                  <a:pt x="-966" y="33048"/>
                  <a:pt x="-966" y="26725"/>
                  <a:pt x="2928" y="22831"/>
                </a:cubicBezTo>
                <a:cubicBezTo>
                  <a:pt x="6821" y="18938"/>
                  <a:pt x="13144" y="18938"/>
                  <a:pt x="17038" y="22831"/>
                </a:cubicBezTo>
                <a:lnTo>
                  <a:pt x="66874" y="72668"/>
                </a:lnTo>
                <a:cubicBezTo>
                  <a:pt x="70768" y="76561"/>
                  <a:pt x="70768" y="82884"/>
                  <a:pt x="66874" y="86778"/>
                </a:cubicBezTo>
                <a:lnTo>
                  <a:pt x="17038" y="136614"/>
                </a:lnTo>
                <a:cubicBezTo>
                  <a:pt x="13144" y="140508"/>
                  <a:pt x="6821" y="140508"/>
                  <a:pt x="2928" y="136614"/>
                </a:cubicBezTo>
                <a:cubicBezTo>
                  <a:pt x="-966" y="132721"/>
                  <a:pt x="-966" y="126398"/>
                  <a:pt x="2928" y="122504"/>
                </a:cubicBezTo>
                <a:lnTo>
                  <a:pt x="45694" y="79738"/>
                </a:lnTo>
                <a:lnTo>
                  <a:pt x="2928" y="36941"/>
                </a:lnTo>
                <a:close/>
                <a:moveTo>
                  <a:pt x="69771" y="119608"/>
                </a:moveTo>
                <a:lnTo>
                  <a:pt x="149509" y="119608"/>
                </a:lnTo>
                <a:cubicBezTo>
                  <a:pt x="155023" y="119608"/>
                  <a:pt x="159477" y="124062"/>
                  <a:pt x="159477" y="129575"/>
                </a:cubicBezTo>
                <a:cubicBezTo>
                  <a:pt x="159477" y="135088"/>
                  <a:pt x="155023" y="139542"/>
                  <a:pt x="149509" y="139542"/>
                </a:cubicBezTo>
                <a:lnTo>
                  <a:pt x="69771" y="139542"/>
                </a:lnTo>
                <a:cubicBezTo>
                  <a:pt x="64258" y="139542"/>
                  <a:pt x="59804" y="135088"/>
                  <a:pt x="59804" y="129575"/>
                </a:cubicBezTo>
                <a:cubicBezTo>
                  <a:pt x="59804" y="124062"/>
                  <a:pt x="64258" y="119608"/>
                  <a:pt x="69771" y="119608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Text 9"/>
          <p:cNvSpPr/>
          <p:nvPr/>
        </p:nvSpPr>
        <p:spPr>
          <a:xfrm>
            <a:off x="677776" y="2567576"/>
            <a:ext cx="5238812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Run This Command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86404" y="2894504"/>
            <a:ext cx="5342472" cy="893070"/>
          </a:xfrm>
          <a:custGeom>
            <a:avLst/>
            <a:gdLst/>
            <a:ahLst/>
            <a:cxnLst/>
            <a:rect l="l" t="t" r="r" b="b"/>
            <a:pathLst>
              <a:path w="5342472" h="893070">
                <a:moveTo>
                  <a:pt x="63792" y="0"/>
                </a:moveTo>
                <a:lnTo>
                  <a:pt x="5278680" y="0"/>
                </a:lnTo>
                <a:cubicBezTo>
                  <a:pt x="5313912" y="0"/>
                  <a:pt x="5342472" y="28561"/>
                  <a:pt x="5342472" y="63792"/>
                </a:cubicBezTo>
                <a:lnTo>
                  <a:pt x="5342472" y="829278"/>
                </a:lnTo>
                <a:cubicBezTo>
                  <a:pt x="5342472" y="864509"/>
                  <a:pt x="5313912" y="893070"/>
                  <a:pt x="5278680" y="893070"/>
                </a:cubicBezTo>
                <a:lnTo>
                  <a:pt x="63792" y="893070"/>
                </a:lnTo>
                <a:cubicBezTo>
                  <a:pt x="28561" y="893070"/>
                  <a:pt x="0" y="864509"/>
                  <a:pt x="0" y="829278"/>
                </a:cubicBezTo>
                <a:lnTo>
                  <a:pt x="0" y="63792"/>
                </a:lnTo>
                <a:cubicBezTo>
                  <a:pt x="0" y="28584"/>
                  <a:pt x="28584" y="0"/>
                  <a:pt x="63792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686" dist="31895" dir="5400000">
              <a:srgbClr val="000000">
                <a:alpha val="3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21959" y="3030059"/>
            <a:ext cx="5135152" cy="621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req -new -x509 -days 365 -key C:\ssl\keys\ca.key -out C:\ssl\certs\ca.cer -config C:\ssl\openssl.cnf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78430" y="3891233"/>
            <a:ext cx="5358420" cy="1084442"/>
          </a:xfrm>
          <a:custGeom>
            <a:avLst/>
            <a:gdLst/>
            <a:ahLst/>
            <a:cxnLst/>
            <a:rect l="l" t="t" r="r" b="b"/>
            <a:pathLst>
              <a:path w="5358420" h="1084442">
                <a:moveTo>
                  <a:pt x="63787" y="0"/>
                </a:moveTo>
                <a:lnTo>
                  <a:pt x="5294633" y="0"/>
                </a:lnTo>
                <a:cubicBezTo>
                  <a:pt x="5329862" y="0"/>
                  <a:pt x="5358420" y="28558"/>
                  <a:pt x="5358420" y="63787"/>
                </a:cubicBezTo>
                <a:lnTo>
                  <a:pt x="5358420" y="1020655"/>
                </a:lnTo>
                <a:cubicBezTo>
                  <a:pt x="5358420" y="1055884"/>
                  <a:pt x="5329862" y="1084442"/>
                  <a:pt x="5294633" y="1084442"/>
                </a:cubicBezTo>
                <a:lnTo>
                  <a:pt x="63787" y="1084442"/>
                </a:lnTo>
                <a:cubicBezTo>
                  <a:pt x="28558" y="1084442"/>
                  <a:pt x="0" y="1055884"/>
                  <a:pt x="0" y="1020655"/>
                </a:cubicBezTo>
                <a:lnTo>
                  <a:pt x="0" y="63787"/>
                </a:lnTo>
                <a:cubicBezTo>
                  <a:pt x="0" y="28582"/>
                  <a:pt x="28582" y="0"/>
                  <a:pt x="6378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74116" y="3986920"/>
            <a:ext cx="523083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You'll Be Prompted For: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2090" y="4250056"/>
            <a:ext cx="5151100" cy="398692"/>
          </a:xfrm>
          <a:custGeom>
            <a:avLst/>
            <a:gdLst/>
            <a:ahLst/>
            <a:cxnLst/>
            <a:rect l="l" t="t" r="r" b="b"/>
            <a:pathLst>
              <a:path w="5151100" h="398692">
                <a:moveTo>
                  <a:pt x="31895" y="0"/>
                </a:moveTo>
                <a:lnTo>
                  <a:pt x="5119205" y="0"/>
                </a:lnTo>
                <a:cubicBezTo>
                  <a:pt x="5136820" y="0"/>
                  <a:pt x="5151100" y="14280"/>
                  <a:pt x="5151100" y="31895"/>
                </a:cubicBezTo>
                <a:lnTo>
                  <a:pt x="5151100" y="366797"/>
                </a:lnTo>
                <a:cubicBezTo>
                  <a:pt x="5151100" y="384412"/>
                  <a:pt x="5136820" y="398692"/>
                  <a:pt x="5119205" y="398692"/>
                </a:cubicBezTo>
                <a:lnTo>
                  <a:pt x="31895" y="398692"/>
                </a:lnTo>
                <a:cubicBezTo>
                  <a:pt x="14280" y="398692"/>
                  <a:pt x="0" y="384412"/>
                  <a:pt x="0" y="366797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686" dist="31895" dir="5400000">
              <a:srgbClr val="000000">
                <a:alpha val="30196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685750" y="4353716"/>
            <a:ext cx="500757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 pass phrase for C:\ssl\keys\ca.key: ********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74116" y="4720513"/>
            <a:ext cx="5222865" cy="15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9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the passphrase you created in Step 4.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18954" y="5262734"/>
            <a:ext cx="5677373" cy="1275814"/>
          </a:xfrm>
          <a:custGeom>
            <a:avLst/>
            <a:gdLst/>
            <a:ahLst/>
            <a:cxnLst/>
            <a:rect l="l" t="t" r="r" b="b"/>
            <a:pathLst>
              <a:path w="5677373" h="1275814">
                <a:moveTo>
                  <a:pt x="95686" y="0"/>
                </a:moveTo>
                <a:lnTo>
                  <a:pt x="5581687" y="0"/>
                </a:lnTo>
                <a:cubicBezTo>
                  <a:pt x="5634533" y="0"/>
                  <a:pt x="5677373" y="42840"/>
                  <a:pt x="5677373" y="95686"/>
                </a:cubicBezTo>
                <a:lnTo>
                  <a:pt x="5677373" y="1180128"/>
                </a:lnTo>
                <a:cubicBezTo>
                  <a:pt x="5677373" y="1232974"/>
                  <a:pt x="5634533" y="1275814"/>
                  <a:pt x="5581687" y="1275814"/>
                </a:cubicBezTo>
                <a:lnTo>
                  <a:pt x="95686" y="1275814"/>
                </a:lnTo>
                <a:cubicBezTo>
                  <a:pt x="42840" y="1275814"/>
                  <a:pt x="0" y="1232974"/>
                  <a:pt x="0" y="1180128"/>
                </a:cubicBezTo>
                <a:lnTo>
                  <a:pt x="0" y="95686"/>
                </a:lnTo>
                <a:cubicBezTo>
                  <a:pt x="0" y="42875"/>
                  <a:pt x="42875" y="0"/>
                  <a:pt x="9568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0" name="Shape 18"/>
          <p:cNvSpPr/>
          <p:nvPr/>
        </p:nvSpPr>
        <p:spPr>
          <a:xfrm>
            <a:off x="457499" y="5430184"/>
            <a:ext cx="161470" cy="143529"/>
          </a:xfrm>
          <a:custGeom>
            <a:avLst/>
            <a:gdLst/>
            <a:ahLst/>
            <a:cxnLst/>
            <a:rect l="l" t="t" r="r" b="b"/>
            <a:pathLst>
              <a:path w="161470" h="143529">
                <a:moveTo>
                  <a:pt x="27052" y="0"/>
                </a:moveTo>
                <a:cubicBezTo>
                  <a:pt x="17156" y="0"/>
                  <a:pt x="9111" y="8045"/>
                  <a:pt x="9111" y="17941"/>
                </a:cubicBezTo>
                <a:lnTo>
                  <a:pt x="9111" y="125588"/>
                </a:lnTo>
                <a:cubicBezTo>
                  <a:pt x="9111" y="135484"/>
                  <a:pt x="17156" y="143529"/>
                  <a:pt x="27052" y="143529"/>
                </a:cubicBezTo>
                <a:lnTo>
                  <a:pt x="98816" y="143529"/>
                </a:lnTo>
                <a:cubicBezTo>
                  <a:pt x="108712" y="143529"/>
                  <a:pt x="116758" y="135484"/>
                  <a:pt x="116758" y="125588"/>
                </a:cubicBezTo>
                <a:lnTo>
                  <a:pt x="116758" y="98676"/>
                </a:lnTo>
                <a:lnTo>
                  <a:pt x="138651" y="98676"/>
                </a:lnTo>
                <a:lnTo>
                  <a:pt x="129961" y="107366"/>
                </a:lnTo>
                <a:cubicBezTo>
                  <a:pt x="127326" y="110002"/>
                  <a:pt x="127326" y="114263"/>
                  <a:pt x="129961" y="116870"/>
                </a:cubicBezTo>
                <a:cubicBezTo>
                  <a:pt x="132596" y="119477"/>
                  <a:pt x="136857" y="119505"/>
                  <a:pt x="139464" y="116870"/>
                </a:cubicBezTo>
                <a:lnTo>
                  <a:pt x="159648" y="96686"/>
                </a:lnTo>
                <a:cubicBezTo>
                  <a:pt x="162283" y="94051"/>
                  <a:pt x="162283" y="89790"/>
                  <a:pt x="159648" y="87183"/>
                </a:cubicBezTo>
                <a:lnTo>
                  <a:pt x="139464" y="66999"/>
                </a:lnTo>
                <a:cubicBezTo>
                  <a:pt x="136829" y="64364"/>
                  <a:pt x="132568" y="64364"/>
                  <a:pt x="129961" y="66999"/>
                </a:cubicBezTo>
                <a:cubicBezTo>
                  <a:pt x="127354" y="69634"/>
                  <a:pt x="127326" y="73895"/>
                  <a:pt x="129961" y="76502"/>
                </a:cubicBezTo>
                <a:lnTo>
                  <a:pt x="138651" y="85192"/>
                </a:lnTo>
                <a:lnTo>
                  <a:pt x="116758" y="85192"/>
                </a:lnTo>
                <a:lnTo>
                  <a:pt x="116758" y="47768"/>
                </a:lnTo>
                <a:cubicBezTo>
                  <a:pt x="116758" y="43003"/>
                  <a:pt x="114879" y="38433"/>
                  <a:pt x="111515" y="35069"/>
                </a:cubicBezTo>
                <a:lnTo>
                  <a:pt x="81632" y="5242"/>
                </a:lnTo>
                <a:cubicBezTo>
                  <a:pt x="78268" y="1878"/>
                  <a:pt x="73727" y="0"/>
                  <a:pt x="68961" y="0"/>
                </a:cubicBezTo>
                <a:lnTo>
                  <a:pt x="27052" y="0"/>
                </a:lnTo>
                <a:close/>
                <a:moveTo>
                  <a:pt x="100358" y="49338"/>
                </a:moveTo>
                <a:lnTo>
                  <a:pt x="74147" y="49338"/>
                </a:lnTo>
                <a:cubicBezTo>
                  <a:pt x="70419" y="49338"/>
                  <a:pt x="67419" y="46339"/>
                  <a:pt x="67419" y="42610"/>
                </a:cubicBezTo>
                <a:lnTo>
                  <a:pt x="67419" y="16399"/>
                </a:lnTo>
                <a:lnTo>
                  <a:pt x="100358" y="49338"/>
                </a:lnTo>
                <a:close/>
                <a:moveTo>
                  <a:pt x="62934" y="91948"/>
                </a:moveTo>
                <a:cubicBezTo>
                  <a:pt x="62934" y="88220"/>
                  <a:pt x="65934" y="85220"/>
                  <a:pt x="69662" y="85220"/>
                </a:cubicBezTo>
                <a:lnTo>
                  <a:pt x="98816" y="85220"/>
                </a:lnTo>
                <a:lnTo>
                  <a:pt x="98816" y="98676"/>
                </a:lnTo>
                <a:lnTo>
                  <a:pt x="69662" y="98676"/>
                </a:lnTo>
                <a:cubicBezTo>
                  <a:pt x="65934" y="98676"/>
                  <a:pt x="62934" y="95677"/>
                  <a:pt x="62934" y="9194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629933" y="5390315"/>
            <a:ext cx="5310577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6535" y="5677373"/>
            <a:ext cx="548600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created: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46535" y="5932536"/>
            <a:ext cx="5501949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C:\ssl\certs\ca.cer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6535" y="6219595"/>
            <a:ext cx="548600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Your self-signed certificate with SAN support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1188" y="1020651"/>
            <a:ext cx="5677373" cy="5517897"/>
          </a:xfrm>
          <a:custGeom>
            <a:avLst/>
            <a:gdLst/>
            <a:ahLst/>
            <a:cxnLst/>
            <a:rect l="l" t="t" r="r" b="b"/>
            <a:pathLst>
              <a:path w="5677373" h="5517897">
                <a:moveTo>
                  <a:pt x="95680" y="0"/>
                </a:moveTo>
                <a:lnTo>
                  <a:pt x="5581693" y="0"/>
                </a:lnTo>
                <a:cubicBezTo>
                  <a:pt x="5634536" y="0"/>
                  <a:pt x="5677373" y="42838"/>
                  <a:pt x="5677373" y="95680"/>
                </a:cubicBezTo>
                <a:lnTo>
                  <a:pt x="5677373" y="5422216"/>
                </a:lnTo>
                <a:cubicBezTo>
                  <a:pt x="5677373" y="5475059"/>
                  <a:pt x="5634536" y="5517897"/>
                  <a:pt x="5581693" y="5517897"/>
                </a:cubicBezTo>
                <a:lnTo>
                  <a:pt x="95680" y="5517897"/>
                </a:lnTo>
                <a:cubicBezTo>
                  <a:pt x="42838" y="5517897"/>
                  <a:pt x="0" y="5475059"/>
                  <a:pt x="0" y="5422216"/>
                </a:cubicBezTo>
                <a:lnTo>
                  <a:pt x="0" y="95680"/>
                </a:lnTo>
                <a:cubicBezTo>
                  <a:pt x="0" y="42838"/>
                  <a:pt x="42838" y="0"/>
                  <a:pt x="9568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6370599" y="1212024"/>
            <a:ext cx="159477" cy="159477"/>
          </a:xfrm>
          <a:custGeom>
            <a:avLst/>
            <a:gdLst/>
            <a:ahLst/>
            <a:cxnLst/>
            <a:rect l="l" t="t" r="r" b="b"/>
            <a:pathLst>
              <a:path w="159477" h="159477">
                <a:moveTo>
                  <a:pt x="79738" y="159477"/>
                </a:moveTo>
                <a:cubicBezTo>
                  <a:pt x="123747" y="159477"/>
                  <a:pt x="159477" y="123747"/>
                  <a:pt x="159477" y="79738"/>
                </a:cubicBezTo>
                <a:cubicBezTo>
                  <a:pt x="159477" y="35730"/>
                  <a:pt x="123747" y="0"/>
                  <a:pt x="79738" y="0"/>
                </a:cubicBezTo>
                <a:cubicBezTo>
                  <a:pt x="35730" y="0"/>
                  <a:pt x="0" y="35730"/>
                  <a:pt x="0" y="79738"/>
                </a:cubicBezTo>
                <a:cubicBezTo>
                  <a:pt x="0" y="123747"/>
                  <a:pt x="35730" y="159477"/>
                  <a:pt x="79738" y="159477"/>
                </a:cubicBezTo>
                <a:close/>
                <a:moveTo>
                  <a:pt x="69771" y="49836"/>
                </a:moveTo>
                <a:cubicBezTo>
                  <a:pt x="69771" y="44335"/>
                  <a:pt x="74237" y="39869"/>
                  <a:pt x="79738" y="39869"/>
                </a:cubicBezTo>
                <a:cubicBezTo>
                  <a:pt x="85239" y="39869"/>
                  <a:pt x="89706" y="44335"/>
                  <a:pt x="89706" y="49836"/>
                </a:cubicBezTo>
                <a:cubicBezTo>
                  <a:pt x="89706" y="55338"/>
                  <a:pt x="85239" y="59804"/>
                  <a:pt x="79738" y="59804"/>
                </a:cubicBezTo>
                <a:cubicBezTo>
                  <a:pt x="74237" y="59804"/>
                  <a:pt x="69771" y="55338"/>
                  <a:pt x="69771" y="49836"/>
                </a:cubicBezTo>
                <a:close/>
                <a:moveTo>
                  <a:pt x="67279" y="69771"/>
                </a:moveTo>
                <a:lnTo>
                  <a:pt x="82230" y="69771"/>
                </a:lnTo>
                <a:cubicBezTo>
                  <a:pt x="86373" y="69771"/>
                  <a:pt x="89706" y="73104"/>
                  <a:pt x="89706" y="77247"/>
                </a:cubicBezTo>
                <a:lnTo>
                  <a:pt x="89706" y="104657"/>
                </a:lnTo>
                <a:lnTo>
                  <a:pt x="92198" y="104657"/>
                </a:lnTo>
                <a:cubicBezTo>
                  <a:pt x="96340" y="104657"/>
                  <a:pt x="99673" y="107989"/>
                  <a:pt x="99673" y="112132"/>
                </a:cubicBezTo>
                <a:cubicBezTo>
                  <a:pt x="99673" y="116275"/>
                  <a:pt x="96340" y="119608"/>
                  <a:pt x="92198" y="119608"/>
                </a:cubicBezTo>
                <a:lnTo>
                  <a:pt x="67279" y="119608"/>
                </a:lnTo>
                <a:cubicBezTo>
                  <a:pt x="63137" y="119608"/>
                  <a:pt x="59804" y="116275"/>
                  <a:pt x="59804" y="112132"/>
                </a:cubicBezTo>
                <a:cubicBezTo>
                  <a:pt x="59804" y="107989"/>
                  <a:pt x="63137" y="104657"/>
                  <a:pt x="67279" y="104657"/>
                </a:cubicBezTo>
                <a:lnTo>
                  <a:pt x="74755" y="104657"/>
                </a:lnTo>
                <a:lnTo>
                  <a:pt x="74755" y="84722"/>
                </a:lnTo>
                <a:lnTo>
                  <a:pt x="67279" y="84722"/>
                </a:lnTo>
                <a:cubicBezTo>
                  <a:pt x="63137" y="84722"/>
                  <a:pt x="59804" y="81389"/>
                  <a:pt x="59804" y="77247"/>
                </a:cubicBezTo>
                <a:cubicBezTo>
                  <a:pt x="59804" y="73104"/>
                  <a:pt x="63137" y="69771"/>
                  <a:pt x="67279" y="69771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7" name="Text 25"/>
          <p:cNvSpPr/>
          <p:nvPr/>
        </p:nvSpPr>
        <p:spPr>
          <a:xfrm>
            <a:off x="6550010" y="1180128"/>
            <a:ext cx="5238812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6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Command Explanation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50664" y="1499082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29" name="Text 27"/>
          <p:cNvSpPr/>
          <p:nvPr/>
        </p:nvSpPr>
        <p:spPr>
          <a:xfrm>
            <a:off x="6414455" y="1562872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75630" y="1562872"/>
            <a:ext cx="169842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request command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0664" y="1881826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2" name="Text 30"/>
          <p:cNvSpPr/>
          <p:nvPr/>
        </p:nvSpPr>
        <p:spPr>
          <a:xfrm>
            <a:off x="6414455" y="1945617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-new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75630" y="1945617"/>
            <a:ext cx="118012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new request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50664" y="2264570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5" name="Text 33"/>
          <p:cNvSpPr/>
          <p:nvPr/>
        </p:nvSpPr>
        <p:spPr>
          <a:xfrm>
            <a:off x="6414455" y="2328361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-x509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75630" y="2328361"/>
            <a:ext cx="1682480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 self-signed certificate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50664" y="2647315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8" name="Text 36"/>
          <p:cNvSpPr/>
          <p:nvPr/>
        </p:nvSpPr>
        <p:spPr>
          <a:xfrm>
            <a:off x="6414455" y="2711105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-days 365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75630" y="2711105"/>
            <a:ext cx="924965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 for 1 year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50664" y="3030059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1" name="Text 39"/>
          <p:cNvSpPr/>
          <p:nvPr/>
        </p:nvSpPr>
        <p:spPr>
          <a:xfrm>
            <a:off x="6414455" y="3093850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-key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275630" y="3093850"/>
            <a:ext cx="1180128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this private key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50664" y="3412803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4" name="Text 42"/>
          <p:cNvSpPr/>
          <p:nvPr/>
        </p:nvSpPr>
        <p:spPr>
          <a:xfrm>
            <a:off x="6414455" y="3476594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-out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75630" y="3476594"/>
            <a:ext cx="1227971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 certificate file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50664" y="3795547"/>
            <a:ext cx="5358420" cy="318954"/>
          </a:xfrm>
          <a:custGeom>
            <a:avLst/>
            <a:gdLst/>
            <a:ahLst/>
            <a:cxnLst/>
            <a:rect l="l" t="t" r="r" b="b"/>
            <a:pathLst>
              <a:path w="5358420" h="318954">
                <a:moveTo>
                  <a:pt x="63791" y="0"/>
                </a:moveTo>
                <a:lnTo>
                  <a:pt x="5294629" y="0"/>
                </a:lnTo>
                <a:cubicBezTo>
                  <a:pt x="5329860" y="0"/>
                  <a:pt x="5358420" y="28560"/>
                  <a:pt x="5358420" y="63791"/>
                </a:cubicBezTo>
                <a:lnTo>
                  <a:pt x="5358420" y="255163"/>
                </a:lnTo>
                <a:cubicBezTo>
                  <a:pt x="5358420" y="290393"/>
                  <a:pt x="5329860" y="318954"/>
                  <a:pt x="5294629" y="318954"/>
                </a:cubicBezTo>
                <a:lnTo>
                  <a:pt x="63791" y="318954"/>
                </a:lnTo>
                <a:cubicBezTo>
                  <a:pt x="28560" y="318954"/>
                  <a:pt x="0" y="290393"/>
                  <a:pt x="0" y="255163"/>
                </a:cubicBezTo>
                <a:lnTo>
                  <a:pt x="0" y="63791"/>
                </a:lnTo>
                <a:cubicBezTo>
                  <a:pt x="0" y="28560"/>
                  <a:pt x="28560" y="0"/>
                  <a:pt x="6379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7" name="Text 45"/>
          <p:cNvSpPr/>
          <p:nvPr/>
        </p:nvSpPr>
        <p:spPr>
          <a:xfrm>
            <a:off x="6414455" y="3859338"/>
            <a:ext cx="829279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-config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75630" y="3859338"/>
            <a:ext cx="2144963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configuration file (includes SAN)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66612" y="4242082"/>
            <a:ext cx="5342472" cy="733593"/>
          </a:xfrm>
          <a:custGeom>
            <a:avLst/>
            <a:gdLst/>
            <a:ahLst/>
            <a:cxnLst/>
            <a:rect l="l" t="t" r="r" b="b"/>
            <a:pathLst>
              <a:path w="5342472" h="733593">
                <a:moveTo>
                  <a:pt x="31895" y="0"/>
                </a:moveTo>
                <a:lnTo>
                  <a:pt x="5246790" y="0"/>
                </a:lnTo>
                <a:cubicBezTo>
                  <a:pt x="5299634" y="0"/>
                  <a:pt x="5342472" y="42839"/>
                  <a:pt x="5342472" y="95683"/>
                </a:cubicBezTo>
                <a:lnTo>
                  <a:pt x="5342472" y="637911"/>
                </a:lnTo>
                <a:cubicBezTo>
                  <a:pt x="5342472" y="690755"/>
                  <a:pt x="5299634" y="733593"/>
                  <a:pt x="5246790" y="733593"/>
                </a:cubicBezTo>
                <a:lnTo>
                  <a:pt x="31895" y="733593"/>
                </a:lnTo>
                <a:cubicBezTo>
                  <a:pt x="14280" y="733593"/>
                  <a:pt x="0" y="719313"/>
                  <a:pt x="0" y="701698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6366612" y="4242082"/>
            <a:ext cx="31895" cy="733593"/>
          </a:xfrm>
          <a:custGeom>
            <a:avLst/>
            <a:gdLst/>
            <a:ahLst/>
            <a:cxnLst/>
            <a:rect l="l" t="t" r="r" b="b"/>
            <a:pathLst>
              <a:path w="31895" h="733593">
                <a:moveTo>
                  <a:pt x="31895" y="0"/>
                </a:moveTo>
                <a:lnTo>
                  <a:pt x="31895" y="0"/>
                </a:lnTo>
                <a:lnTo>
                  <a:pt x="31895" y="733593"/>
                </a:lnTo>
                <a:lnTo>
                  <a:pt x="31895" y="733593"/>
                </a:lnTo>
                <a:cubicBezTo>
                  <a:pt x="14280" y="733593"/>
                  <a:pt x="0" y="719313"/>
                  <a:pt x="0" y="701698"/>
                </a:cubicBezTo>
                <a:lnTo>
                  <a:pt x="0" y="31895"/>
                </a:lnTo>
                <a:cubicBezTo>
                  <a:pt x="0" y="14280"/>
                  <a:pt x="14280" y="0"/>
                  <a:pt x="3189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1" name="Shape 49"/>
          <p:cNvSpPr/>
          <p:nvPr/>
        </p:nvSpPr>
        <p:spPr>
          <a:xfrm>
            <a:off x="6540043" y="4401559"/>
            <a:ext cx="139542" cy="159477"/>
          </a:xfrm>
          <a:custGeom>
            <a:avLst/>
            <a:gdLst/>
            <a:ahLst/>
            <a:cxnLst/>
            <a:rect l="l" t="t" r="r" b="b"/>
            <a:pathLst>
              <a:path w="139542" h="159477">
                <a:moveTo>
                  <a:pt x="39869" y="0"/>
                </a:moveTo>
                <a:cubicBezTo>
                  <a:pt x="45382" y="0"/>
                  <a:pt x="49836" y="4454"/>
                  <a:pt x="49836" y="9967"/>
                </a:cubicBezTo>
                <a:lnTo>
                  <a:pt x="49836" y="19935"/>
                </a:lnTo>
                <a:lnTo>
                  <a:pt x="89706" y="19935"/>
                </a:lnTo>
                <a:lnTo>
                  <a:pt x="89706" y="9967"/>
                </a:lnTo>
                <a:cubicBezTo>
                  <a:pt x="89706" y="4454"/>
                  <a:pt x="94160" y="0"/>
                  <a:pt x="99673" y="0"/>
                </a:cubicBezTo>
                <a:cubicBezTo>
                  <a:pt x="105186" y="0"/>
                  <a:pt x="109640" y="4454"/>
                  <a:pt x="109640" y="9967"/>
                </a:cubicBezTo>
                <a:lnTo>
                  <a:pt x="109640" y="19935"/>
                </a:lnTo>
                <a:lnTo>
                  <a:pt x="119608" y="19935"/>
                </a:lnTo>
                <a:cubicBezTo>
                  <a:pt x="130603" y="19935"/>
                  <a:pt x="139542" y="28874"/>
                  <a:pt x="139542" y="39869"/>
                </a:cubicBezTo>
                <a:lnTo>
                  <a:pt x="139542" y="129575"/>
                </a:lnTo>
                <a:cubicBezTo>
                  <a:pt x="139542" y="140570"/>
                  <a:pt x="130603" y="149509"/>
                  <a:pt x="119608" y="149509"/>
                </a:cubicBezTo>
                <a:lnTo>
                  <a:pt x="19935" y="149509"/>
                </a:lnTo>
                <a:cubicBezTo>
                  <a:pt x="8939" y="149509"/>
                  <a:pt x="0" y="140570"/>
                  <a:pt x="0" y="129575"/>
                </a:cubicBezTo>
                <a:lnTo>
                  <a:pt x="0" y="39869"/>
                </a:lnTo>
                <a:cubicBezTo>
                  <a:pt x="0" y="28874"/>
                  <a:pt x="8939" y="19935"/>
                  <a:pt x="19935" y="19935"/>
                </a:cubicBezTo>
                <a:lnTo>
                  <a:pt x="29902" y="19935"/>
                </a:lnTo>
                <a:lnTo>
                  <a:pt x="29902" y="9967"/>
                </a:lnTo>
                <a:cubicBezTo>
                  <a:pt x="29902" y="4454"/>
                  <a:pt x="34356" y="0"/>
                  <a:pt x="39869" y="0"/>
                </a:cubicBezTo>
                <a:close/>
                <a:moveTo>
                  <a:pt x="19935" y="74755"/>
                </a:moveTo>
                <a:lnTo>
                  <a:pt x="19935" y="84722"/>
                </a:lnTo>
                <a:cubicBezTo>
                  <a:pt x="19935" y="87463"/>
                  <a:pt x="22177" y="89706"/>
                  <a:pt x="24918" y="89706"/>
                </a:cubicBezTo>
                <a:lnTo>
                  <a:pt x="34886" y="89706"/>
                </a:lnTo>
                <a:cubicBezTo>
                  <a:pt x="37627" y="89706"/>
                  <a:pt x="39869" y="87463"/>
                  <a:pt x="39869" y="84722"/>
                </a:cubicBezTo>
                <a:lnTo>
                  <a:pt x="39869" y="74755"/>
                </a:lnTo>
                <a:cubicBezTo>
                  <a:pt x="39869" y="72014"/>
                  <a:pt x="37627" y="69771"/>
                  <a:pt x="34886" y="69771"/>
                </a:cubicBezTo>
                <a:lnTo>
                  <a:pt x="24918" y="69771"/>
                </a:lnTo>
                <a:cubicBezTo>
                  <a:pt x="22177" y="69771"/>
                  <a:pt x="19935" y="72014"/>
                  <a:pt x="19935" y="74755"/>
                </a:cubicBezTo>
                <a:close/>
                <a:moveTo>
                  <a:pt x="59804" y="74755"/>
                </a:moveTo>
                <a:lnTo>
                  <a:pt x="59804" y="84722"/>
                </a:lnTo>
                <a:cubicBezTo>
                  <a:pt x="59804" y="87463"/>
                  <a:pt x="62046" y="89706"/>
                  <a:pt x="64787" y="89706"/>
                </a:cubicBezTo>
                <a:lnTo>
                  <a:pt x="74755" y="89706"/>
                </a:lnTo>
                <a:cubicBezTo>
                  <a:pt x="77496" y="89706"/>
                  <a:pt x="79738" y="87463"/>
                  <a:pt x="79738" y="84722"/>
                </a:cubicBezTo>
                <a:lnTo>
                  <a:pt x="79738" y="74755"/>
                </a:lnTo>
                <a:cubicBezTo>
                  <a:pt x="79738" y="72014"/>
                  <a:pt x="77496" y="69771"/>
                  <a:pt x="74755" y="69771"/>
                </a:cubicBezTo>
                <a:lnTo>
                  <a:pt x="64787" y="69771"/>
                </a:lnTo>
                <a:cubicBezTo>
                  <a:pt x="62046" y="69771"/>
                  <a:pt x="59804" y="72014"/>
                  <a:pt x="59804" y="74755"/>
                </a:cubicBezTo>
                <a:close/>
                <a:moveTo>
                  <a:pt x="104657" y="69771"/>
                </a:moveTo>
                <a:cubicBezTo>
                  <a:pt x="101916" y="69771"/>
                  <a:pt x="99673" y="72014"/>
                  <a:pt x="99673" y="74755"/>
                </a:cubicBezTo>
                <a:lnTo>
                  <a:pt x="99673" y="84722"/>
                </a:lnTo>
                <a:cubicBezTo>
                  <a:pt x="99673" y="87463"/>
                  <a:pt x="101916" y="89706"/>
                  <a:pt x="104657" y="89706"/>
                </a:cubicBezTo>
                <a:lnTo>
                  <a:pt x="114624" y="89706"/>
                </a:lnTo>
                <a:cubicBezTo>
                  <a:pt x="117365" y="89706"/>
                  <a:pt x="119608" y="87463"/>
                  <a:pt x="119608" y="84722"/>
                </a:cubicBezTo>
                <a:lnTo>
                  <a:pt x="119608" y="74755"/>
                </a:lnTo>
                <a:cubicBezTo>
                  <a:pt x="119608" y="72014"/>
                  <a:pt x="117365" y="69771"/>
                  <a:pt x="114624" y="69771"/>
                </a:cubicBezTo>
                <a:lnTo>
                  <a:pt x="104657" y="69771"/>
                </a:lnTo>
                <a:close/>
                <a:moveTo>
                  <a:pt x="19935" y="114624"/>
                </a:moveTo>
                <a:lnTo>
                  <a:pt x="19935" y="124591"/>
                </a:lnTo>
                <a:cubicBezTo>
                  <a:pt x="19935" y="127332"/>
                  <a:pt x="22177" y="129575"/>
                  <a:pt x="24918" y="129575"/>
                </a:cubicBezTo>
                <a:lnTo>
                  <a:pt x="34886" y="129575"/>
                </a:lnTo>
                <a:cubicBezTo>
                  <a:pt x="37627" y="129575"/>
                  <a:pt x="39869" y="127332"/>
                  <a:pt x="39869" y="124591"/>
                </a:cubicBezTo>
                <a:lnTo>
                  <a:pt x="39869" y="114624"/>
                </a:lnTo>
                <a:cubicBezTo>
                  <a:pt x="39869" y="111883"/>
                  <a:pt x="37627" y="109640"/>
                  <a:pt x="34886" y="109640"/>
                </a:cubicBezTo>
                <a:lnTo>
                  <a:pt x="24918" y="109640"/>
                </a:lnTo>
                <a:cubicBezTo>
                  <a:pt x="22177" y="109640"/>
                  <a:pt x="19935" y="111883"/>
                  <a:pt x="19935" y="114624"/>
                </a:cubicBezTo>
                <a:close/>
                <a:moveTo>
                  <a:pt x="64787" y="109640"/>
                </a:moveTo>
                <a:cubicBezTo>
                  <a:pt x="62046" y="109640"/>
                  <a:pt x="59804" y="111883"/>
                  <a:pt x="59804" y="114624"/>
                </a:cubicBezTo>
                <a:lnTo>
                  <a:pt x="59804" y="124591"/>
                </a:lnTo>
                <a:cubicBezTo>
                  <a:pt x="59804" y="127332"/>
                  <a:pt x="62046" y="129575"/>
                  <a:pt x="64787" y="129575"/>
                </a:cubicBezTo>
                <a:lnTo>
                  <a:pt x="74755" y="129575"/>
                </a:lnTo>
                <a:cubicBezTo>
                  <a:pt x="77496" y="129575"/>
                  <a:pt x="79738" y="127332"/>
                  <a:pt x="79738" y="124591"/>
                </a:cubicBezTo>
                <a:lnTo>
                  <a:pt x="79738" y="114624"/>
                </a:lnTo>
                <a:cubicBezTo>
                  <a:pt x="79738" y="111883"/>
                  <a:pt x="77496" y="109640"/>
                  <a:pt x="74755" y="109640"/>
                </a:cubicBezTo>
                <a:lnTo>
                  <a:pt x="64787" y="109640"/>
                </a:lnTo>
                <a:close/>
                <a:moveTo>
                  <a:pt x="99673" y="114624"/>
                </a:moveTo>
                <a:lnTo>
                  <a:pt x="99673" y="124591"/>
                </a:lnTo>
                <a:cubicBezTo>
                  <a:pt x="99673" y="127332"/>
                  <a:pt x="101916" y="129575"/>
                  <a:pt x="104657" y="129575"/>
                </a:cubicBezTo>
                <a:lnTo>
                  <a:pt x="114624" y="129575"/>
                </a:lnTo>
                <a:cubicBezTo>
                  <a:pt x="117365" y="129575"/>
                  <a:pt x="119608" y="127332"/>
                  <a:pt x="119608" y="124591"/>
                </a:cubicBezTo>
                <a:lnTo>
                  <a:pt x="119608" y="114624"/>
                </a:lnTo>
                <a:cubicBezTo>
                  <a:pt x="119608" y="111883"/>
                  <a:pt x="117365" y="109640"/>
                  <a:pt x="114624" y="109640"/>
                </a:cubicBezTo>
                <a:lnTo>
                  <a:pt x="104657" y="109640"/>
                </a:lnTo>
                <a:cubicBezTo>
                  <a:pt x="101916" y="109640"/>
                  <a:pt x="99673" y="111883"/>
                  <a:pt x="99673" y="11462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2" name="Text 50"/>
          <p:cNvSpPr/>
          <p:nvPr/>
        </p:nvSpPr>
        <p:spPr>
          <a:xfrm>
            <a:off x="6773278" y="4369664"/>
            <a:ext cx="1068494" cy="2232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Validity Period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10141" y="4656722"/>
            <a:ext cx="5135152" cy="191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is valid for </a:t>
            </a:r>
            <a:pPr>
              <a:lnSpc>
                <a:spcPct val="130000"/>
              </a:lnSpc>
            </a:pPr>
            <a:r>
              <a:rPr lang="en-US" sz="10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365 days</a:t>
            </a:r>
            <a:pPr>
              <a:lnSpc>
                <a:spcPct val="130000"/>
              </a:lnSpc>
            </a:pPr>
            <a:r>
              <a:rPr lang="en-US" sz="10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Mark your calendar to renew before expiration!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Convert Private Key to RSA Traditional Format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3375" y="1016000"/>
            <a:ext cx="5667375" cy="1905000"/>
          </a:xfrm>
          <a:custGeom>
            <a:avLst/>
            <a:gdLst/>
            <a:ahLst/>
            <a:cxnLst/>
            <a:rect l="l" t="t" r="r" b="b"/>
            <a:pathLst>
              <a:path w="5667375" h="1905000">
                <a:moveTo>
                  <a:pt x="31750" y="0"/>
                </a:moveTo>
                <a:lnTo>
                  <a:pt x="5572125" y="0"/>
                </a:lnTo>
                <a:cubicBezTo>
                  <a:pt x="5624695" y="0"/>
                  <a:pt x="5667375" y="42680"/>
                  <a:pt x="5667375" y="95250"/>
                </a:cubicBezTo>
                <a:lnTo>
                  <a:pt x="5667375" y="1809750"/>
                </a:lnTo>
                <a:cubicBezTo>
                  <a:pt x="5667375" y="1862320"/>
                  <a:pt x="5624695" y="1905000"/>
                  <a:pt x="5572125" y="1905000"/>
                </a:cubicBezTo>
                <a:lnTo>
                  <a:pt x="31750" y="1905000"/>
                </a:lnTo>
                <a:cubicBezTo>
                  <a:pt x="14227" y="1905000"/>
                  <a:pt x="0" y="1890773"/>
                  <a:pt x="0" y="187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33375" y="1016000"/>
            <a:ext cx="31750" cy="1905000"/>
          </a:xfrm>
          <a:custGeom>
            <a:avLst/>
            <a:gdLst/>
            <a:ahLst/>
            <a:cxnLst/>
            <a:rect l="l" t="t" r="r" b="b"/>
            <a:pathLst>
              <a:path w="31750" h="1905000">
                <a:moveTo>
                  <a:pt x="31750" y="0"/>
                </a:moveTo>
                <a:lnTo>
                  <a:pt x="31750" y="0"/>
                </a:lnTo>
                <a:lnTo>
                  <a:pt x="31750" y="1905000"/>
                </a:lnTo>
                <a:lnTo>
                  <a:pt x="31750" y="1905000"/>
                </a:lnTo>
                <a:cubicBezTo>
                  <a:pt x="14227" y="1905000"/>
                  <a:pt x="0" y="1890773"/>
                  <a:pt x="0" y="187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27844" y="1206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06438" y="1174750"/>
            <a:ext cx="5214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This Step?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000" y="1492250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OpenSSL 3.x creates keys in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PKCS#8 format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but ePO requires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RSA format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conversion ensures ePO can read the private key correctly.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5938" y="2008187"/>
            <a:ext cx="2603500" cy="746125"/>
          </a:xfrm>
          <a:custGeom>
            <a:avLst/>
            <a:gdLst/>
            <a:ahLst/>
            <a:cxnLst/>
            <a:rect l="l" t="t" r="r" b="b"/>
            <a:pathLst>
              <a:path w="2603500" h="746125">
                <a:moveTo>
                  <a:pt x="63503" y="0"/>
                </a:moveTo>
                <a:lnTo>
                  <a:pt x="2539997" y="0"/>
                </a:lnTo>
                <a:cubicBezTo>
                  <a:pt x="2575069" y="0"/>
                  <a:pt x="2603500" y="28431"/>
                  <a:pt x="2603500" y="63503"/>
                </a:cubicBezTo>
                <a:lnTo>
                  <a:pt x="2603500" y="682622"/>
                </a:lnTo>
                <a:cubicBezTo>
                  <a:pt x="2603500" y="717694"/>
                  <a:pt x="2575069" y="746125"/>
                  <a:pt x="2539997" y="746125"/>
                </a:cubicBezTo>
                <a:lnTo>
                  <a:pt x="63503" y="746125"/>
                </a:lnTo>
                <a:cubicBezTo>
                  <a:pt x="28431" y="746125"/>
                  <a:pt x="0" y="717694"/>
                  <a:pt x="0" y="68262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FEF2F2"/>
          </a:solidFill>
          <a:ln w="25400">
            <a:solidFill>
              <a:srgbClr val="FB2C3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19125" y="2111375"/>
            <a:ext cx="246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PKCS#8 Format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7063" y="2341563"/>
            <a:ext cx="2381250" cy="301625"/>
          </a:xfrm>
          <a:custGeom>
            <a:avLst/>
            <a:gdLst/>
            <a:ahLst/>
            <a:cxnLst/>
            <a:rect l="l" t="t" r="r" b="b"/>
            <a:pathLst>
              <a:path w="2381250" h="301625">
                <a:moveTo>
                  <a:pt x="31749" y="0"/>
                </a:moveTo>
                <a:lnTo>
                  <a:pt x="2349501" y="0"/>
                </a:lnTo>
                <a:cubicBezTo>
                  <a:pt x="2367035" y="0"/>
                  <a:pt x="2381250" y="14215"/>
                  <a:pt x="2381250" y="31749"/>
                </a:cubicBezTo>
                <a:lnTo>
                  <a:pt x="2381250" y="269876"/>
                </a:lnTo>
                <a:cubicBezTo>
                  <a:pt x="2381250" y="287410"/>
                  <a:pt x="2367035" y="301625"/>
                  <a:pt x="2349501" y="301625"/>
                </a:cubicBezTo>
                <a:lnTo>
                  <a:pt x="31749" y="301625"/>
                </a:lnTo>
                <a:cubicBezTo>
                  <a:pt x="14215" y="301625"/>
                  <a:pt x="0" y="287410"/>
                  <a:pt x="0" y="269876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98500" y="2413000"/>
            <a:ext cx="2293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-----BEGIN PRIVATE KEY-----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30563" y="2008187"/>
            <a:ext cx="2603500" cy="746125"/>
          </a:xfrm>
          <a:custGeom>
            <a:avLst/>
            <a:gdLst/>
            <a:ahLst/>
            <a:cxnLst/>
            <a:rect l="l" t="t" r="r" b="b"/>
            <a:pathLst>
              <a:path w="2603500" h="746125">
                <a:moveTo>
                  <a:pt x="63503" y="0"/>
                </a:moveTo>
                <a:lnTo>
                  <a:pt x="2539997" y="0"/>
                </a:lnTo>
                <a:cubicBezTo>
                  <a:pt x="2575069" y="0"/>
                  <a:pt x="2603500" y="28431"/>
                  <a:pt x="2603500" y="63503"/>
                </a:cubicBezTo>
                <a:lnTo>
                  <a:pt x="2603500" y="682622"/>
                </a:lnTo>
                <a:cubicBezTo>
                  <a:pt x="2603500" y="717694"/>
                  <a:pt x="2575069" y="746125"/>
                  <a:pt x="2539997" y="746125"/>
                </a:cubicBezTo>
                <a:lnTo>
                  <a:pt x="63503" y="746125"/>
                </a:lnTo>
                <a:cubicBezTo>
                  <a:pt x="28431" y="746125"/>
                  <a:pt x="0" y="717694"/>
                  <a:pt x="0" y="68262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F0FDF4"/>
          </a:solidFill>
          <a:ln w="25400">
            <a:solidFill>
              <a:srgbClr val="00C95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333750" y="2111375"/>
            <a:ext cx="2460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Format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41688" y="2341563"/>
            <a:ext cx="2381250" cy="301625"/>
          </a:xfrm>
          <a:custGeom>
            <a:avLst/>
            <a:gdLst/>
            <a:ahLst/>
            <a:cxnLst/>
            <a:rect l="l" t="t" r="r" b="b"/>
            <a:pathLst>
              <a:path w="2381250" h="301625">
                <a:moveTo>
                  <a:pt x="31749" y="0"/>
                </a:moveTo>
                <a:lnTo>
                  <a:pt x="2349501" y="0"/>
                </a:lnTo>
                <a:cubicBezTo>
                  <a:pt x="2367035" y="0"/>
                  <a:pt x="2381250" y="14215"/>
                  <a:pt x="2381250" y="31749"/>
                </a:cubicBezTo>
                <a:lnTo>
                  <a:pt x="2381250" y="269876"/>
                </a:lnTo>
                <a:cubicBezTo>
                  <a:pt x="2381250" y="287410"/>
                  <a:pt x="2367035" y="301625"/>
                  <a:pt x="2349501" y="301625"/>
                </a:cubicBezTo>
                <a:lnTo>
                  <a:pt x="31749" y="301625"/>
                </a:lnTo>
                <a:cubicBezTo>
                  <a:pt x="14215" y="301625"/>
                  <a:pt x="0" y="287410"/>
                  <a:pt x="0" y="269876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413125" y="2413000"/>
            <a:ext cx="2293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-----BEGIN RSA PRIVATE KEY-----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17500" y="3048000"/>
            <a:ext cx="5683250" cy="2476500"/>
          </a:xfrm>
          <a:custGeom>
            <a:avLst/>
            <a:gdLst/>
            <a:ahLst/>
            <a:cxnLst/>
            <a:rect l="l" t="t" r="r" b="b"/>
            <a:pathLst>
              <a:path w="5683250" h="2476500">
                <a:moveTo>
                  <a:pt x="95246" y="0"/>
                </a:moveTo>
                <a:lnTo>
                  <a:pt x="5588004" y="0"/>
                </a:lnTo>
                <a:cubicBezTo>
                  <a:pt x="5640607" y="0"/>
                  <a:pt x="5683250" y="42643"/>
                  <a:pt x="5683250" y="95246"/>
                </a:cubicBezTo>
                <a:lnTo>
                  <a:pt x="5683250" y="2381254"/>
                </a:lnTo>
                <a:cubicBezTo>
                  <a:pt x="5683250" y="2433857"/>
                  <a:pt x="5640607" y="2476500"/>
                  <a:pt x="5588004" y="2476500"/>
                </a:cubicBezTo>
                <a:lnTo>
                  <a:pt x="95246" y="2476500"/>
                </a:lnTo>
                <a:cubicBezTo>
                  <a:pt x="42643" y="2476500"/>
                  <a:pt x="0" y="2433857"/>
                  <a:pt x="0" y="2381254"/>
                </a:cubicBezTo>
                <a:lnTo>
                  <a:pt x="0" y="95246"/>
                </a:lnTo>
                <a:cubicBezTo>
                  <a:pt x="0" y="42643"/>
                  <a:pt x="42643" y="0"/>
                  <a:pt x="95246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8" name="Shape 16"/>
          <p:cNvSpPr/>
          <p:nvPr/>
        </p:nvSpPr>
        <p:spPr>
          <a:xfrm>
            <a:off x="496094" y="3238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2915" y="36773"/>
                </a:moveTo>
                <a:cubicBezTo>
                  <a:pt x="-961" y="32897"/>
                  <a:pt x="-961" y="26603"/>
                  <a:pt x="2915" y="22727"/>
                </a:cubicBezTo>
                <a:cubicBezTo>
                  <a:pt x="6790" y="18852"/>
                  <a:pt x="13084" y="18852"/>
                  <a:pt x="16960" y="22727"/>
                </a:cubicBezTo>
                <a:lnTo>
                  <a:pt x="66570" y="72337"/>
                </a:lnTo>
                <a:cubicBezTo>
                  <a:pt x="70445" y="76212"/>
                  <a:pt x="70445" y="82507"/>
                  <a:pt x="66570" y="86382"/>
                </a:cubicBezTo>
                <a:lnTo>
                  <a:pt x="16960" y="135992"/>
                </a:lnTo>
                <a:cubicBezTo>
                  <a:pt x="13084" y="139867"/>
                  <a:pt x="6790" y="139867"/>
                  <a:pt x="2915" y="135992"/>
                </a:cubicBezTo>
                <a:cubicBezTo>
                  <a:pt x="-961" y="132116"/>
                  <a:pt x="-961" y="125822"/>
                  <a:pt x="2915" y="121946"/>
                </a:cubicBezTo>
                <a:lnTo>
                  <a:pt x="45486" y="79375"/>
                </a:lnTo>
                <a:lnTo>
                  <a:pt x="2915" y="36773"/>
                </a:lnTo>
                <a:close/>
                <a:moveTo>
                  <a:pt x="69453" y="119062"/>
                </a:moveTo>
                <a:lnTo>
                  <a:pt x="148828" y="119062"/>
                </a:lnTo>
                <a:cubicBezTo>
                  <a:pt x="154316" y="119062"/>
                  <a:pt x="158750" y="123496"/>
                  <a:pt x="158750" y="128984"/>
                </a:cubicBezTo>
                <a:cubicBezTo>
                  <a:pt x="158750" y="134472"/>
                  <a:pt x="154316" y="138906"/>
                  <a:pt x="148828" y="138906"/>
                </a:cubicBezTo>
                <a:lnTo>
                  <a:pt x="69453" y="138906"/>
                </a:lnTo>
                <a:cubicBezTo>
                  <a:pt x="63965" y="138906"/>
                  <a:pt x="59531" y="134472"/>
                  <a:pt x="59531" y="128984"/>
                </a:cubicBezTo>
                <a:cubicBezTo>
                  <a:pt x="59531" y="123496"/>
                  <a:pt x="63965" y="119062"/>
                  <a:pt x="69453" y="119062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9" name="Text 17"/>
          <p:cNvSpPr/>
          <p:nvPr/>
        </p:nvSpPr>
        <p:spPr>
          <a:xfrm>
            <a:off x="674688" y="320675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Run This Command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4187" y="3532188"/>
            <a:ext cx="5349875" cy="682625"/>
          </a:xfrm>
          <a:custGeom>
            <a:avLst/>
            <a:gdLst/>
            <a:ahLst/>
            <a:cxnLst/>
            <a:rect l="l" t="t" r="r" b="b"/>
            <a:pathLst>
              <a:path w="5349875" h="682625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619127"/>
                </a:lnTo>
                <a:cubicBezTo>
                  <a:pt x="5349875" y="654196"/>
                  <a:pt x="5321446" y="682625"/>
                  <a:pt x="5286377" y="682625"/>
                </a:cubicBezTo>
                <a:lnTo>
                  <a:pt x="63498" y="682625"/>
                </a:lnTo>
                <a:cubicBezTo>
                  <a:pt x="28429" y="682625"/>
                  <a:pt x="0" y="654196"/>
                  <a:pt x="0" y="619127"/>
                </a:cubicBezTo>
                <a:lnTo>
                  <a:pt x="0" y="63498"/>
                </a:lnTo>
                <a:cubicBezTo>
                  <a:pt x="0" y="28452"/>
                  <a:pt x="28452" y="0"/>
                  <a:pt x="63498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250" dist="31750" dir="5400000">
              <a:srgbClr val="000000">
                <a:alpha val="30196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619125" y="3667125"/>
            <a:ext cx="5143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rsa -in C:\ssl\keys\ca.key -out C:\ssl\keys\ca-rsa.key -traditional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76250" y="4318000"/>
            <a:ext cx="5365750" cy="1047750"/>
          </a:xfrm>
          <a:custGeom>
            <a:avLst/>
            <a:gdLst/>
            <a:ahLst/>
            <a:cxnLst/>
            <a:rect l="l" t="t" r="r" b="b"/>
            <a:pathLst>
              <a:path w="5365750" h="1047750">
                <a:moveTo>
                  <a:pt x="63504" y="0"/>
                </a:moveTo>
                <a:lnTo>
                  <a:pt x="5302246" y="0"/>
                </a:lnTo>
                <a:cubicBezTo>
                  <a:pt x="5337318" y="0"/>
                  <a:pt x="5365750" y="28432"/>
                  <a:pt x="5365750" y="63504"/>
                </a:cubicBezTo>
                <a:lnTo>
                  <a:pt x="5365750" y="984246"/>
                </a:lnTo>
                <a:cubicBezTo>
                  <a:pt x="5365750" y="1019318"/>
                  <a:pt x="5337318" y="1047750"/>
                  <a:pt x="5302246" y="1047750"/>
                </a:cubicBezTo>
                <a:lnTo>
                  <a:pt x="63504" y="1047750"/>
                </a:lnTo>
                <a:cubicBezTo>
                  <a:pt x="28432" y="1047750"/>
                  <a:pt x="0" y="1019318"/>
                  <a:pt x="0" y="984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71500" y="4413250"/>
            <a:ext cx="523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You'll See: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9438" y="4675188"/>
            <a:ext cx="5159375" cy="587375"/>
          </a:xfrm>
          <a:custGeom>
            <a:avLst/>
            <a:gdLst/>
            <a:ahLst/>
            <a:cxnLst/>
            <a:rect l="l" t="t" r="r" b="b"/>
            <a:pathLst>
              <a:path w="5159375" h="587375">
                <a:moveTo>
                  <a:pt x="31748" y="0"/>
                </a:moveTo>
                <a:lnTo>
                  <a:pt x="5127627" y="0"/>
                </a:lnTo>
                <a:cubicBezTo>
                  <a:pt x="5145161" y="0"/>
                  <a:pt x="5159375" y="14214"/>
                  <a:pt x="5159375" y="31748"/>
                </a:cubicBezTo>
                <a:lnTo>
                  <a:pt x="5159375" y="555627"/>
                </a:lnTo>
                <a:cubicBezTo>
                  <a:pt x="5159375" y="573161"/>
                  <a:pt x="5145161" y="587375"/>
                  <a:pt x="5127627" y="587375"/>
                </a:cubicBezTo>
                <a:lnTo>
                  <a:pt x="31748" y="587375"/>
                </a:lnTo>
                <a:cubicBezTo>
                  <a:pt x="14214" y="587375"/>
                  <a:pt x="0" y="573161"/>
                  <a:pt x="0" y="555627"/>
                </a:cubicBezTo>
                <a:lnTo>
                  <a:pt x="0" y="31748"/>
                </a:lnTo>
                <a:cubicBezTo>
                  <a:pt x="0" y="14214"/>
                  <a:pt x="14214" y="0"/>
                  <a:pt x="31748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250" dist="31750" dir="5400000">
              <a:srgbClr val="000000">
                <a:alpha val="3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82625" y="4778375"/>
            <a:ext cx="501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 pass phrase for C:\ssl\keys\ca.key: ********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2625" y="4968875"/>
            <a:ext cx="5016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writing RSA key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3375" y="5651500"/>
            <a:ext cx="5667375" cy="730250"/>
          </a:xfrm>
          <a:custGeom>
            <a:avLst/>
            <a:gdLst/>
            <a:ahLst/>
            <a:cxnLst/>
            <a:rect l="l" t="t" r="r" b="b"/>
            <a:pathLst>
              <a:path w="5667375" h="730250">
                <a:moveTo>
                  <a:pt x="31750" y="0"/>
                </a:moveTo>
                <a:lnTo>
                  <a:pt x="5572128" y="0"/>
                </a:lnTo>
                <a:cubicBezTo>
                  <a:pt x="5624732" y="0"/>
                  <a:pt x="5667375" y="42643"/>
                  <a:pt x="5667375" y="95247"/>
                </a:cubicBezTo>
                <a:lnTo>
                  <a:pt x="5667375" y="635003"/>
                </a:lnTo>
                <a:cubicBezTo>
                  <a:pt x="5667375" y="687607"/>
                  <a:pt x="5624732" y="730250"/>
                  <a:pt x="5572128" y="730250"/>
                </a:cubicBezTo>
                <a:lnTo>
                  <a:pt x="31750" y="730250"/>
                </a:lnTo>
                <a:cubicBezTo>
                  <a:pt x="14227" y="730250"/>
                  <a:pt x="0" y="716023"/>
                  <a:pt x="0" y="698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28" name="Shape 26"/>
          <p:cNvSpPr/>
          <p:nvPr/>
        </p:nvSpPr>
        <p:spPr>
          <a:xfrm>
            <a:off x="333375" y="5651500"/>
            <a:ext cx="31750" cy="730250"/>
          </a:xfrm>
          <a:custGeom>
            <a:avLst/>
            <a:gdLst/>
            <a:ahLst/>
            <a:cxnLst/>
            <a:rect l="l" t="t" r="r" b="b"/>
            <a:pathLst>
              <a:path w="31750" h="730250">
                <a:moveTo>
                  <a:pt x="31750" y="0"/>
                </a:moveTo>
                <a:lnTo>
                  <a:pt x="31750" y="0"/>
                </a:lnTo>
                <a:lnTo>
                  <a:pt x="31750" y="730250"/>
                </a:lnTo>
                <a:lnTo>
                  <a:pt x="31750" y="730250"/>
                </a:lnTo>
                <a:cubicBezTo>
                  <a:pt x="14227" y="730250"/>
                  <a:pt x="0" y="716023"/>
                  <a:pt x="0" y="698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29" name="Shape 27"/>
          <p:cNvSpPr/>
          <p:nvPr/>
        </p:nvSpPr>
        <p:spPr>
          <a:xfrm>
            <a:off x="496094" y="5810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E7000B"/>
          </a:solidFill>
          <a:ln/>
        </p:spPr>
      </p:sp>
      <p:sp>
        <p:nvSpPr>
          <p:cNvPr id="30" name="Text 28"/>
          <p:cNvSpPr/>
          <p:nvPr/>
        </p:nvSpPr>
        <p:spPr>
          <a:xfrm>
            <a:off x="738188" y="5778500"/>
            <a:ext cx="388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1000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Note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6250" y="6064250"/>
            <a:ext cx="546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converted key (ca-rsa.key) is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unencrypted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C1000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ePO compatibility. Keep this file secure!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1016000"/>
            <a:ext cx="5683250" cy="2444750"/>
          </a:xfrm>
          <a:custGeom>
            <a:avLst/>
            <a:gdLst/>
            <a:ahLst/>
            <a:cxnLst/>
            <a:rect l="l" t="t" r="r" b="b"/>
            <a:pathLst>
              <a:path w="5683250" h="2444750">
                <a:moveTo>
                  <a:pt x="95247" y="0"/>
                </a:moveTo>
                <a:lnTo>
                  <a:pt x="5588003" y="0"/>
                </a:lnTo>
                <a:cubicBezTo>
                  <a:pt x="5640606" y="0"/>
                  <a:pt x="5683250" y="42644"/>
                  <a:pt x="5683250" y="95247"/>
                </a:cubicBezTo>
                <a:lnTo>
                  <a:pt x="5683250" y="2349503"/>
                </a:lnTo>
                <a:cubicBezTo>
                  <a:pt x="5683250" y="2402106"/>
                  <a:pt x="5640606" y="2444750"/>
                  <a:pt x="5588003" y="2444750"/>
                </a:cubicBezTo>
                <a:lnTo>
                  <a:pt x="95247" y="2444750"/>
                </a:lnTo>
                <a:cubicBezTo>
                  <a:pt x="42644" y="2444750"/>
                  <a:pt x="0" y="2402106"/>
                  <a:pt x="0" y="2349503"/>
                </a:cubicBezTo>
                <a:lnTo>
                  <a:pt x="0" y="95247"/>
                </a:lnTo>
                <a:cubicBezTo>
                  <a:pt x="0" y="42679"/>
                  <a:pt x="42679" y="0"/>
                  <a:pt x="95247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Shape 31"/>
          <p:cNvSpPr/>
          <p:nvPr/>
        </p:nvSpPr>
        <p:spPr>
          <a:xfrm>
            <a:off x="6369844" y="1206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69453" y="49609"/>
                </a:moveTo>
                <a:cubicBezTo>
                  <a:pt x="69453" y="44133"/>
                  <a:pt x="73899" y="39688"/>
                  <a:pt x="79375" y="39688"/>
                </a:cubicBezTo>
                <a:cubicBezTo>
                  <a:pt x="84851" y="39688"/>
                  <a:pt x="89297" y="44133"/>
                  <a:pt x="89297" y="49609"/>
                </a:cubicBezTo>
                <a:cubicBezTo>
                  <a:pt x="89297" y="55085"/>
                  <a:pt x="84851" y="59531"/>
                  <a:pt x="79375" y="59531"/>
                </a:cubicBezTo>
                <a:cubicBezTo>
                  <a:pt x="73899" y="59531"/>
                  <a:pt x="69453" y="55085"/>
                  <a:pt x="69453" y="49609"/>
                </a:cubicBezTo>
                <a:close/>
                <a:moveTo>
                  <a:pt x="66973" y="69453"/>
                </a:moveTo>
                <a:lnTo>
                  <a:pt x="81855" y="69453"/>
                </a:lnTo>
                <a:cubicBezTo>
                  <a:pt x="85979" y="69453"/>
                  <a:pt x="89297" y="72771"/>
                  <a:pt x="89297" y="76895"/>
                </a:cubicBezTo>
                <a:lnTo>
                  <a:pt x="89297" y="104180"/>
                </a:lnTo>
                <a:lnTo>
                  <a:pt x="91777" y="104180"/>
                </a:lnTo>
                <a:cubicBezTo>
                  <a:pt x="95901" y="104180"/>
                  <a:pt x="99219" y="107497"/>
                  <a:pt x="99219" y="111621"/>
                </a:cubicBezTo>
                <a:cubicBezTo>
                  <a:pt x="99219" y="115745"/>
                  <a:pt x="95901" y="119062"/>
                  <a:pt x="91777" y="119062"/>
                </a:cubicBezTo>
                <a:lnTo>
                  <a:pt x="66973" y="119062"/>
                </a:lnTo>
                <a:cubicBezTo>
                  <a:pt x="62849" y="119062"/>
                  <a:pt x="59531" y="115745"/>
                  <a:pt x="59531" y="111621"/>
                </a:cubicBezTo>
                <a:cubicBezTo>
                  <a:pt x="59531" y="107497"/>
                  <a:pt x="62849" y="104180"/>
                  <a:pt x="66973" y="104180"/>
                </a:cubicBezTo>
                <a:lnTo>
                  <a:pt x="74414" y="104180"/>
                </a:lnTo>
                <a:lnTo>
                  <a:pt x="74414" y="84336"/>
                </a:lnTo>
                <a:lnTo>
                  <a:pt x="66973" y="84336"/>
                </a:lnTo>
                <a:cubicBezTo>
                  <a:pt x="62849" y="84336"/>
                  <a:pt x="59531" y="81018"/>
                  <a:pt x="59531" y="76895"/>
                </a:cubicBezTo>
                <a:cubicBezTo>
                  <a:pt x="59531" y="72771"/>
                  <a:pt x="62849" y="69453"/>
                  <a:pt x="66973" y="69453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4" name="Text 32"/>
          <p:cNvSpPr/>
          <p:nvPr/>
        </p:nvSpPr>
        <p:spPr>
          <a:xfrm>
            <a:off x="6548438" y="117475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Command Explanation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50000" y="1492250"/>
            <a:ext cx="5365750" cy="381000"/>
          </a:xfrm>
          <a:custGeom>
            <a:avLst/>
            <a:gdLst/>
            <a:ahLst/>
            <a:cxnLst/>
            <a:rect l="l" t="t" r="r" b="b"/>
            <a:pathLst>
              <a:path w="5365750" h="381000">
                <a:moveTo>
                  <a:pt x="63501" y="0"/>
                </a:moveTo>
                <a:lnTo>
                  <a:pt x="5302249" y="0"/>
                </a:lnTo>
                <a:cubicBezTo>
                  <a:pt x="5337320" y="0"/>
                  <a:pt x="5365750" y="28430"/>
                  <a:pt x="5365750" y="63501"/>
                </a:cubicBezTo>
                <a:lnTo>
                  <a:pt x="5365750" y="317499"/>
                </a:lnTo>
                <a:cubicBezTo>
                  <a:pt x="5365750" y="352570"/>
                  <a:pt x="5337320" y="381000"/>
                  <a:pt x="530224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6" name="Text 34"/>
          <p:cNvSpPr/>
          <p:nvPr/>
        </p:nvSpPr>
        <p:spPr>
          <a:xfrm>
            <a:off x="6445250" y="1587500"/>
            <a:ext cx="26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750017" y="1587500"/>
            <a:ext cx="1801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RSA key processing command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0000" y="1968500"/>
            <a:ext cx="5365750" cy="381000"/>
          </a:xfrm>
          <a:custGeom>
            <a:avLst/>
            <a:gdLst/>
            <a:ahLst/>
            <a:cxnLst/>
            <a:rect l="l" t="t" r="r" b="b"/>
            <a:pathLst>
              <a:path w="5365750" h="381000">
                <a:moveTo>
                  <a:pt x="63501" y="0"/>
                </a:moveTo>
                <a:lnTo>
                  <a:pt x="5302249" y="0"/>
                </a:lnTo>
                <a:cubicBezTo>
                  <a:pt x="5337320" y="0"/>
                  <a:pt x="5365750" y="28430"/>
                  <a:pt x="5365750" y="63501"/>
                </a:cubicBezTo>
                <a:lnTo>
                  <a:pt x="5365750" y="317499"/>
                </a:lnTo>
                <a:cubicBezTo>
                  <a:pt x="5365750" y="352570"/>
                  <a:pt x="5337320" y="381000"/>
                  <a:pt x="530224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39" name="Text 37"/>
          <p:cNvSpPr/>
          <p:nvPr/>
        </p:nvSpPr>
        <p:spPr>
          <a:xfrm>
            <a:off x="6445250" y="2063750"/>
            <a:ext cx="269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-in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750017" y="2063750"/>
            <a:ext cx="1174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 encrypted key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50000" y="2444750"/>
            <a:ext cx="5365750" cy="381000"/>
          </a:xfrm>
          <a:custGeom>
            <a:avLst/>
            <a:gdLst/>
            <a:ahLst/>
            <a:cxnLst/>
            <a:rect l="l" t="t" r="r" b="b"/>
            <a:pathLst>
              <a:path w="5365750" h="381000">
                <a:moveTo>
                  <a:pt x="63501" y="0"/>
                </a:moveTo>
                <a:lnTo>
                  <a:pt x="5302249" y="0"/>
                </a:lnTo>
                <a:cubicBezTo>
                  <a:pt x="5337320" y="0"/>
                  <a:pt x="5365750" y="28430"/>
                  <a:pt x="5365750" y="63501"/>
                </a:cubicBezTo>
                <a:lnTo>
                  <a:pt x="5365750" y="317499"/>
                </a:lnTo>
                <a:cubicBezTo>
                  <a:pt x="5365750" y="352570"/>
                  <a:pt x="5337320" y="381000"/>
                  <a:pt x="530224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2" name="Text 40"/>
          <p:cNvSpPr/>
          <p:nvPr/>
        </p:nvSpPr>
        <p:spPr>
          <a:xfrm>
            <a:off x="6445250" y="2540000"/>
            <a:ext cx="341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-out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19801" y="2540000"/>
            <a:ext cx="1373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 RSA format key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50000" y="2921000"/>
            <a:ext cx="5365750" cy="381000"/>
          </a:xfrm>
          <a:custGeom>
            <a:avLst/>
            <a:gdLst/>
            <a:ahLst/>
            <a:cxnLst/>
            <a:rect l="l" t="t" r="r" b="b"/>
            <a:pathLst>
              <a:path w="5365750" h="381000">
                <a:moveTo>
                  <a:pt x="63501" y="0"/>
                </a:moveTo>
                <a:lnTo>
                  <a:pt x="5302249" y="0"/>
                </a:lnTo>
                <a:cubicBezTo>
                  <a:pt x="5337320" y="0"/>
                  <a:pt x="5365750" y="28430"/>
                  <a:pt x="5365750" y="63501"/>
                </a:cubicBezTo>
                <a:lnTo>
                  <a:pt x="5365750" y="317499"/>
                </a:lnTo>
                <a:cubicBezTo>
                  <a:pt x="5365750" y="352570"/>
                  <a:pt x="5337320" y="381000"/>
                  <a:pt x="530224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45" name="Text 43"/>
          <p:cNvSpPr/>
          <p:nvPr/>
        </p:nvSpPr>
        <p:spPr>
          <a:xfrm>
            <a:off x="6445250" y="301625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0150C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-traditional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378402" y="3016250"/>
            <a:ext cx="1563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traditional RSA format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91250" y="3587750"/>
            <a:ext cx="5683250" cy="1619250"/>
          </a:xfrm>
          <a:custGeom>
            <a:avLst/>
            <a:gdLst/>
            <a:ahLst/>
            <a:cxnLst/>
            <a:rect l="l" t="t" r="r" b="b"/>
            <a:pathLst>
              <a:path w="5683250" h="1619250">
                <a:moveTo>
                  <a:pt x="95244" y="0"/>
                </a:moveTo>
                <a:lnTo>
                  <a:pt x="5588006" y="0"/>
                </a:lnTo>
                <a:cubicBezTo>
                  <a:pt x="5640572" y="0"/>
                  <a:pt x="5683250" y="42678"/>
                  <a:pt x="5683250" y="95244"/>
                </a:cubicBezTo>
                <a:lnTo>
                  <a:pt x="5683250" y="1524006"/>
                </a:lnTo>
                <a:cubicBezTo>
                  <a:pt x="5683250" y="1576608"/>
                  <a:pt x="5640608" y="1619250"/>
                  <a:pt x="5588006" y="1619250"/>
                </a:cubicBezTo>
                <a:lnTo>
                  <a:pt x="95244" y="1619250"/>
                </a:lnTo>
                <a:cubicBezTo>
                  <a:pt x="42678" y="1619250"/>
                  <a:pt x="0" y="1576572"/>
                  <a:pt x="0" y="1524006"/>
                </a:cubicBezTo>
                <a:lnTo>
                  <a:pt x="0" y="95244"/>
                </a:lnTo>
                <a:cubicBezTo>
                  <a:pt x="0" y="42642"/>
                  <a:pt x="42642" y="0"/>
                  <a:pt x="95244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8" name="Shape 46"/>
          <p:cNvSpPr/>
          <p:nvPr/>
        </p:nvSpPr>
        <p:spPr>
          <a:xfrm>
            <a:off x="6359922" y="3778250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29921" y="0"/>
                </a:moveTo>
                <a:cubicBezTo>
                  <a:pt x="18976" y="0"/>
                  <a:pt x="10077" y="8899"/>
                  <a:pt x="10077" y="19844"/>
                </a:cubicBezTo>
                <a:lnTo>
                  <a:pt x="10077" y="138906"/>
                </a:lnTo>
                <a:cubicBezTo>
                  <a:pt x="10077" y="149851"/>
                  <a:pt x="18976" y="158750"/>
                  <a:pt x="29921" y="158750"/>
                </a:cubicBezTo>
                <a:lnTo>
                  <a:pt x="109296" y="158750"/>
                </a:lnTo>
                <a:cubicBezTo>
                  <a:pt x="120241" y="158750"/>
                  <a:pt x="129139" y="149851"/>
                  <a:pt x="129139" y="138906"/>
                </a:cubicBezTo>
                <a:lnTo>
                  <a:pt x="129139" y="109141"/>
                </a:lnTo>
                <a:lnTo>
                  <a:pt x="153355" y="109141"/>
                </a:lnTo>
                <a:lnTo>
                  <a:pt x="143743" y="118752"/>
                </a:lnTo>
                <a:cubicBezTo>
                  <a:pt x="140829" y="121667"/>
                  <a:pt x="140829" y="126380"/>
                  <a:pt x="143743" y="129263"/>
                </a:cubicBezTo>
                <a:cubicBezTo>
                  <a:pt x="146658" y="132147"/>
                  <a:pt x="151371" y="132178"/>
                  <a:pt x="154254" y="129263"/>
                </a:cubicBezTo>
                <a:lnTo>
                  <a:pt x="176578" y="106939"/>
                </a:lnTo>
                <a:cubicBezTo>
                  <a:pt x="179493" y="104025"/>
                  <a:pt x="179493" y="99312"/>
                  <a:pt x="176578" y="96428"/>
                </a:cubicBezTo>
                <a:lnTo>
                  <a:pt x="154254" y="74104"/>
                </a:lnTo>
                <a:cubicBezTo>
                  <a:pt x="151340" y="71189"/>
                  <a:pt x="146627" y="71189"/>
                  <a:pt x="143743" y="74104"/>
                </a:cubicBezTo>
                <a:cubicBezTo>
                  <a:pt x="140860" y="77019"/>
                  <a:pt x="140829" y="81731"/>
                  <a:pt x="143743" y="84615"/>
                </a:cubicBezTo>
                <a:lnTo>
                  <a:pt x="153355" y="94227"/>
                </a:lnTo>
                <a:lnTo>
                  <a:pt x="129139" y="94227"/>
                </a:lnTo>
                <a:lnTo>
                  <a:pt x="129139" y="52834"/>
                </a:lnTo>
                <a:cubicBezTo>
                  <a:pt x="129139" y="47563"/>
                  <a:pt x="127062" y="42509"/>
                  <a:pt x="123341" y="38788"/>
                </a:cubicBezTo>
                <a:lnTo>
                  <a:pt x="90289" y="5798"/>
                </a:lnTo>
                <a:cubicBezTo>
                  <a:pt x="86568" y="2077"/>
                  <a:pt x="81545" y="0"/>
                  <a:pt x="76274" y="0"/>
                </a:cubicBezTo>
                <a:lnTo>
                  <a:pt x="29921" y="0"/>
                </a:lnTo>
                <a:close/>
                <a:moveTo>
                  <a:pt x="111001" y="54570"/>
                </a:moveTo>
                <a:lnTo>
                  <a:pt x="82010" y="54570"/>
                </a:lnTo>
                <a:cubicBezTo>
                  <a:pt x="77887" y="54570"/>
                  <a:pt x="74569" y="51253"/>
                  <a:pt x="74569" y="47129"/>
                </a:cubicBezTo>
                <a:lnTo>
                  <a:pt x="74569" y="18138"/>
                </a:lnTo>
                <a:lnTo>
                  <a:pt x="111001" y="54570"/>
                </a:lnTo>
                <a:close/>
                <a:moveTo>
                  <a:pt x="69608" y="101699"/>
                </a:moveTo>
                <a:cubicBezTo>
                  <a:pt x="69608" y="97575"/>
                  <a:pt x="72926" y="94258"/>
                  <a:pt x="77050" y="94258"/>
                </a:cubicBezTo>
                <a:lnTo>
                  <a:pt x="109296" y="94258"/>
                </a:lnTo>
                <a:lnTo>
                  <a:pt x="109296" y="109141"/>
                </a:lnTo>
                <a:lnTo>
                  <a:pt x="77050" y="109141"/>
                </a:lnTo>
                <a:cubicBezTo>
                  <a:pt x="72926" y="109141"/>
                  <a:pt x="69608" y="105823"/>
                  <a:pt x="69608" y="10169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9" name="Text 47"/>
          <p:cNvSpPr/>
          <p:nvPr/>
        </p:nvSpPr>
        <p:spPr>
          <a:xfrm>
            <a:off x="6548438" y="37465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Output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50000" y="4064000"/>
            <a:ext cx="5365750" cy="984250"/>
          </a:xfrm>
          <a:custGeom>
            <a:avLst/>
            <a:gdLst/>
            <a:ahLst/>
            <a:cxnLst/>
            <a:rect l="l" t="t" r="r" b="b"/>
            <a:pathLst>
              <a:path w="5365750" h="984250">
                <a:moveTo>
                  <a:pt x="63504" y="0"/>
                </a:moveTo>
                <a:lnTo>
                  <a:pt x="5302246" y="0"/>
                </a:lnTo>
                <a:cubicBezTo>
                  <a:pt x="5337318" y="0"/>
                  <a:pt x="5365750" y="28432"/>
                  <a:pt x="5365750" y="63504"/>
                </a:cubicBezTo>
                <a:lnTo>
                  <a:pt x="5365750" y="920746"/>
                </a:lnTo>
                <a:cubicBezTo>
                  <a:pt x="5365750" y="955818"/>
                  <a:pt x="5337318" y="984250"/>
                  <a:pt x="5302246" y="984250"/>
                </a:cubicBezTo>
                <a:lnTo>
                  <a:pt x="63504" y="984250"/>
                </a:lnTo>
                <a:cubicBezTo>
                  <a:pt x="28432" y="984250"/>
                  <a:pt x="0" y="955818"/>
                  <a:pt x="0" y="920746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6477000" y="4191000"/>
            <a:ext cx="517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created: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77000" y="4445000"/>
            <a:ext cx="5191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C:\ssl\keys\ca-rsa.key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77000" y="4730750"/>
            <a:ext cx="517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Unencrypted, RSA format for ePO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07125" y="5334000"/>
            <a:ext cx="5667375" cy="1238250"/>
          </a:xfrm>
          <a:custGeom>
            <a:avLst/>
            <a:gdLst/>
            <a:ahLst/>
            <a:cxnLst/>
            <a:rect l="l" t="t" r="r" b="b"/>
            <a:pathLst>
              <a:path w="5667375" h="1238250">
                <a:moveTo>
                  <a:pt x="31750" y="0"/>
                </a:moveTo>
                <a:lnTo>
                  <a:pt x="5572129" y="0"/>
                </a:lnTo>
                <a:cubicBezTo>
                  <a:pt x="5624732" y="0"/>
                  <a:pt x="5667375" y="42643"/>
                  <a:pt x="5667375" y="95246"/>
                </a:cubicBezTo>
                <a:lnTo>
                  <a:pt x="5667375" y="1143004"/>
                </a:lnTo>
                <a:cubicBezTo>
                  <a:pt x="5667375" y="1195607"/>
                  <a:pt x="5624732" y="1238250"/>
                  <a:pt x="5572129" y="1238250"/>
                </a:cubicBez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5" name="Shape 53"/>
          <p:cNvSpPr/>
          <p:nvPr/>
        </p:nvSpPr>
        <p:spPr>
          <a:xfrm>
            <a:off x="6207125" y="5334000"/>
            <a:ext cx="31750" cy="1238250"/>
          </a:xfrm>
          <a:custGeom>
            <a:avLst/>
            <a:gdLst/>
            <a:ahLst/>
            <a:cxnLst/>
            <a:rect l="l" t="t" r="r" b="b"/>
            <a:pathLst>
              <a:path w="31750" h="1238250">
                <a:moveTo>
                  <a:pt x="31750" y="0"/>
                </a:moveTo>
                <a:lnTo>
                  <a:pt x="31750" y="0"/>
                </a:lnTo>
                <a:lnTo>
                  <a:pt x="31750" y="1238250"/>
                </a:lnTo>
                <a:lnTo>
                  <a:pt x="31750" y="1238250"/>
                </a:lnTo>
                <a:cubicBezTo>
                  <a:pt x="14227" y="1238250"/>
                  <a:pt x="0" y="1224023"/>
                  <a:pt x="0" y="1206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6" name="Shape 54"/>
          <p:cNvSpPr/>
          <p:nvPr/>
        </p:nvSpPr>
        <p:spPr>
          <a:xfrm>
            <a:off x="6369844" y="550068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93762" y="98227"/>
                </a:moveTo>
                <a:cubicBezTo>
                  <a:pt x="120886" y="98227"/>
                  <a:pt x="142875" y="76237"/>
                  <a:pt x="142875" y="49113"/>
                </a:cubicBezTo>
                <a:cubicBezTo>
                  <a:pt x="142875" y="21989"/>
                  <a:pt x="120886" y="0"/>
                  <a:pt x="93762" y="0"/>
                </a:cubicBezTo>
                <a:cubicBezTo>
                  <a:pt x="66638" y="0"/>
                  <a:pt x="44648" y="21989"/>
                  <a:pt x="44648" y="49113"/>
                </a:cubicBezTo>
                <a:cubicBezTo>
                  <a:pt x="44648" y="54332"/>
                  <a:pt x="45458" y="59382"/>
                  <a:pt x="46965" y="64098"/>
                </a:cubicBezTo>
                <a:lnTo>
                  <a:pt x="1953" y="109110"/>
                </a:lnTo>
                <a:cubicBezTo>
                  <a:pt x="698" y="110365"/>
                  <a:pt x="0" y="112068"/>
                  <a:pt x="0" y="113854"/>
                </a:cubicBezTo>
                <a:lnTo>
                  <a:pt x="0" y="136178"/>
                </a:lnTo>
                <a:cubicBezTo>
                  <a:pt x="0" y="139889"/>
                  <a:pt x="2986" y="142875"/>
                  <a:pt x="6697" y="142875"/>
                </a:cubicBezTo>
                <a:lnTo>
                  <a:pt x="29021" y="142875"/>
                </a:lnTo>
                <a:cubicBezTo>
                  <a:pt x="32733" y="142875"/>
                  <a:pt x="35719" y="139889"/>
                  <a:pt x="35719" y="136178"/>
                </a:cubicBezTo>
                <a:lnTo>
                  <a:pt x="35719" y="125016"/>
                </a:lnTo>
                <a:lnTo>
                  <a:pt x="46881" y="125016"/>
                </a:lnTo>
                <a:cubicBezTo>
                  <a:pt x="50592" y="125016"/>
                  <a:pt x="53578" y="122030"/>
                  <a:pt x="53578" y="118318"/>
                </a:cubicBezTo>
                <a:lnTo>
                  <a:pt x="53578" y="107156"/>
                </a:lnTo>
                <a:lnTo>
                  <a:pt x="64740" y="107156"/>
                </a:lnTo>
                <a:cubicBezTo>
                  <a:pt x="66526" y="107156"/>
                  <a:pt x="68228" y="106459"/>
                  <a:pt x="69484" y="105203"/>
                </a:cubicBezTo>
                <a:lnTo>
                  <a:pt x="78777" y="95910"/>
                </a:lnTo>
                <a:cubicBezTo>
                  <a:pt x="83493" y="97417"/>
                  <a:pt x="88543" y="98227"/>
                  <a:pt x="93762" y="98227"/>
                </a:cubicBezTo>
                <a:close/>
                <a:moveTo>
                  <a:pt x="104924" y="26789"/>
                </a:moveTo>
                <a:cubicBezTo>
                  <a:pt x="111084" y="26789"/>
                  <a:pt x="116086" y="31791"/>
                  <a:pt x="116086" y="37951"/>
                </a:cubicBezTo>
                <a:cubicBezTo>
                  <a:pt x="116086" y="44112"/>
                  <a:pt x="111084" y="49113"/>
                  <a:pt x="104924" y="49113"/>
                </a:cubicBezTo>
                <a:cubicBezTo>
                  <a:pt x="98763" y="49113"/>
                  <a:pt x="93762" y="44112"/>
                  <a:pt x="93762" y="37951"/>
                </a:cubicBezTo>
                <a:cubicBezTo>
                  <a:pt x="93762" y="31791"/>
                  <a:pt x="98763" y="26789"/>
                  <a:pt x="104924" y="26789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7" name="Text 55"/>
          <p:cNvSpPr/>
          <p:nvPr/>
        </p:nvSpPr>
        <p:spPr>
          <a:xfrm>
            <a:off x="6532563" y="5461000"/>
            <a:ext cx="528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Files Summary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50000" y="5746750"/>
            <a:ext cx="5397500" cy="317500"/>
          </a:xfrm>
          <a:custGeom>
            <a:avLst/>
            <a:gdLst/>
            <a:ahLst/>
            <a:cxnLst/>
            <a:rect l="l" t="t" r="r" b="b"/>
            <a:pathLst>
              <a:path w="5397500" h="317500">
                <a:moveTo>
                  <a:pt x="31750" y="0"/>
                </a:moveTo>
                <a:lnTo>
                  <a:pt x="5365750" y="0"/>
                </a:lnTo>
                <a:cubicBezTo>
                  <a:pt x="5383273" y="0"/>
                  <a:pt x="5397500" y="14227"/>
                  <a:pt x="5397500" y="31750"/>
                </a:cubicBezTo>
                <a:lnTo>
                  <a:pt x="5397500" y="285750"/>
                </a:lnTo>
                <a:cubicBezTo>
                  <a:pt x="5397500" y="303273"/>
                  <a:pt x="5383273" y="317500"/>
                  <a:pt x="5365750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9FAFB"/>
          </a:solidFill>
          <a:ln/>
        </p:spPr>
      </p:sp>
      <p:sp>
        <p:nvSpPr>
          <p:cNvPr id="59" name="Text 57"/>
          <p:cNvSpPr/>
          <p:nvPr/>
        </p:nvSpPr>
        <p:spPr>
          <a:xfrm>
            <a:off x="6413500" y="5810250"/>
            <a:ext cx="484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ca.key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646586" y="5826125"/>
            <a:ext cx="1095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Encrypted (backup)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50000" y="6127750"/>
            <a:ext cx="5397500" cy="317500"/>
          </a:xfrm>
          <a:custGeom>
            <a:avLst/>
            <a:gdLst/>
            <a:ahLst/>
            <a:cxnLst/>
            <a:rect l="l" t="t" r="r" b="b"/>
            <a:pathLst>
              <a:path w="5397500" h="317500">
                <a:moveTo>
                  <a:pt x="31750" y="0"/>
                </a:moveTo>
                <a:lnTo>
                  <a:pt x="5365750" y="0"/>
                </a:lnTo>
                <a:cubicBezTo>
                  <a:pt x="5383273" y="0"/>
                  <a:pt x="5397500" y="14227"/>
                  <a:pt x="5397500" y="31750"/>
                </a:cubicBezTo>
                <a:lnTo>
                  <a:pt x="5397500" y="285750"/>
                </a:lnTo>
                <a:cubicBezTo>
                  <a:pt x="5397500" y="303273"/>
                  <a:pt x="5383273" y="317500"/>
                  <a:pt x="5365750" y="317500"/>
                </a:cubicBezTo>
                <a:lnTo>
                  <a:pt x="31750" y="317500"/>
                </a:lnTo>
                <a:cubicBezTo>
                  <a:pt x="14227" y="317500"/>
                  <a:pt x="0" y="303273"/>
                  <a:pt x="0" y="285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413500" y="6191250"/>
            <a:ext cx="76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ca-rsa.key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0726953" y="6207125"/>
            <a:ext cx="101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00A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ePO (use this)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302" y="327302"/>
            <a:ext cx="11602856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spc="52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7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7302" y="589144"/>
            <a:ext cx="11684682" cy="3273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19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Verify Certificate (Optional but Recommended)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3667" y="1047366"/>
            <a:ext cx="5654142" cy="1080097"/>
          </a:xfrm>
          <a:custGeom>
            <a:avLst/>
            <a:gdLst/>
            <a:ahLst/>
            <a:cxnLst/>
            <a:rect l="l" t="t" r="r" b="b"/>
            <a:pathLst>
              <a:path w="5654142" h="1080097">
                <a:moveTo>
                  <a:pt x="32730" y="0"/>
                </a:moveTo>
                <a:lnTo>
                  <a:pt x="5555951" y="0"/>
                </a:lnTo>
                <a:cubicBezTo>
                  <a:pt x="5610180" y="0"/>
                  <a:pt x="5654142" y="43962"/>
                  <a:pt x="5654142" y="98192"/>
                </a:cubicBezTo>
                <a:lnTo>
                  <a:pt x="5654142" y="981905"/>
                </a:lnTo>
                <a:cubicBezTo>
                  <a:pt x="5654142" y="1036135"/>
                  <a:pt x="5610180" y="1080097"/>
                  <a:pt x="5555951" y="1080097"/>
                </a:cubicBezTo>
                <a:lnTo>
                  <a:pt x="32730" y="1080097"/>
                </a:lnTo>
                <a:cubicBezTo>
                  <a:pt x="14654" y="1080097"/>
                  <a:pt x="0" y="1065443"/>
                  <a:pt x="0" y="1047366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43667" y="1047366"/>
            <a:ext cx="32730" cy="1080097"/>
          </a:xfrm>
          <a:custGeom>
            <a:avLst/>
            <a:gdLst/>
            <a:ahLst/>
            <a:cxnLst/>
            <a:rect l="l" t="t" r="r" b="b"/>
            <a:pathLst>
              <a:path w="32730" h="1080097">
                <a:moveTo>
                  <a:pt x="32730" y="0"/>
                </a:moveTo>
                <a:lnTo>
                  <a:pt x="32730" y="0"/>
                </a:lnTo>
                <a:lnTo>
                  <a:pt x="32730" y="1080097"/>
                </a:lnTo>
                <a:lnTo>
                  <a:pt x="32730" y="1080097"/>
                </a:lnTo>
                <a:cubicBezTo>
                  <a:pt x="14654" y="1080097"/>
                  <a:pt x="0" y="1065443"/>
                  <a:pt x="0" y="1047366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44140" y="1243748"/>
            <a:ext cx="163651" cy="163651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81826" y="163651"/>
                </a:moveTo>
                <a:cubicBezTo>
                  <a:pt x="126986" y="163651"/>
                  <a:pt x="163651" y="126986"/>
                  <a:pt x="163651" y="81826"/>
                </a:cubicBezTo>
                <a:cubicBezTo>
                  <a:pt x="163651" y="36665"/>
                  <a:pt x="126986" y="0"/>
                  <a:pt x="81826" y="0"/>
                </a:cubicBezTo>
                <a:cubicBezTo>
                  <a:pt x="36665" y="0"/>
                  <a:pt x="0" y="36665"/>
                  <a:pt x="0" y="81826"/>
                </a:cubicBezTo>
                <a:cubicBezTo>
                  <a:pt x="0" y="126986"/>
                  <a:pt x="36665" y="163651"/>
                  <a:pt x="81826" y="163651"/>
                </a:cubicBezTo>
                <a:close/>
                <a:moveTo>
                  <a:pt x="81826" y="56255"/>
                </a:moveTo>
                <a:cubicBezTo>
                  <a:pt x="76168" y="56255"/>
                  <a:pt x="71597" y="60826"/>
                  <a:pt x="71597" y="66483"/>
                </a:cubicBezTo>
                <a:cubicBezTo>
                  <a:pt x="71597" y="70734"/>
                  <a:pt x="68177" y="74154"/>
                  <a:pt x="63926" y="74154"/>
                </a:cubicBezTo>
                <a:cubicBezTo>
                  <a:pt x="59675" y="74154"/>
                  <a:pt x="56255" y="70734"/>
                  <a:pt x="56255" y="66483"/>
                </a:cubicBezTo>
                <a:cubicBezTo>
                  <a:pt x="56255" y="52356"/>
                  <a:pt x="67698" y="40913"/>
                  <a:pt x="81826" y="40913"/>
                </a:cubicBezTo>
                <a:cubicBezTo>
                  <a:pt x="95953" y="40913"/>
                  <a:pt x="107396" y="52356"/>
                  <a:pt x="107396" y="66483"/>
                </a:cubicBezTo>
                <a:cubicBezTo>
                  <a:pt x="107396" y="81570"/>
                  <a:pt x="95889" y="87962"/>
                  <a:pt x="89497" y="90296"/>
                </a:cubicBezTo>
                <a:lnTo>
                  <a:pt x="89497" y="91510"/>
                </a:lnTo>
                <a:cubicBezTo>
                  <a:pt x="89497" y="95761"/>
                  <a:pt x="86077" y="99181"/>
                  <a:pt x="81826" y="99181"/>
                </a:cubicBezTo>
                <a:cubicBezTo>
                  <a:pt x="77574" y="99181"/>
                  <a:pt x="74154" y="95761"/>
                  <a:pt x="74154" y="91510"/>
                </a:cubicBezTo>
                <a:lnTo>
                  <a:pt x="74154" y="88921"/>
                </a:lnTo>
                <a:cubicBezTo>
                  <a:pt x="74154" y="82369"/>
                  <a:pt x="78885" y="77670"/>
                  <a:pt x="83775" y="76072"/>
                </a:cubicBezTo>
                <a:cubicBezTo>
                  <a:pt x="85821" y="75401"/>
                  <a:pt x="87994" y="74314"/>
                  <a:pt x="89593" y="72780"/>
                </a:cubicBezTo>
                <a:cubicBezTo>
                  <a:pt x="90967" y="71437"/>
                  <a:pt x="92054" y="69584"/>
                  <a:pt x="92054" y="66515"/>
                </a:cubicBezTo>
                <a:cubicBezTo>
                  <a:pt x="92054" y="60858"/>
                  <a:pt x="87483" y="56287"/>
                  <a:pt x="81826" y="56287"/>
                </a:cubicBezTo>
                <a:close/>
                <a:moveTo>
                  <a:pt x="71597" y="117624"/>
                </a:moveTo>
                <a:cubicBezTo>
                  <a:pt x="71597" y="111979"/>
                  <a:pt x="76180" y="107396"/>
                  <a:pt x="81826" y="107396"/>
                </a:cubicBezTo>
                <a:cubicBezTo>
                  <a:pt x="87471" y="107396"/>
                  <a:pt x="92054" y="111979"/>
                  <a:pt x="92054" y="117624"/>
                </a:cubicBezTo>
                <a:cubicBezTo>
                  <a:pt x="92054" y="123269"/>
                  <a:pt x="87471" y="127852"/>
                  <a:pt x="81826" y="127852"/>
                </a:cubicBezTo>
                <a:cubicBezTo>
                  <a:pt x="76180" y="127852"/>
                  <a:pt x="71597" y="123269"/>
                  <a:pt x="71597" y="11762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28247" y="1211017"/>
            <a:ext cx="5187737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Verify?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3683" y="1538319"/>
            <a:ext cx="5375936" cy="425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 uploading to ePO, </a:t>
            </a:r>
            <a:pPr>
              <a:lnSpc>
                <a:spcPct val="140000"/>
              </a:lnSpc>
            </a:pPr>
            <a:r>
              <a:rPr lang="en-US" sz="1031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 the certificate contains correct information and SAN</a:t>
            </a:r>
            <a:pPr>
              <a:lnSpc>
                <a:spcPct val="140000"/>
              </a:lnSpc>
            </a:pPr>
            <a:r>
              <a:rPr lang="en-US" sz="103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step catches configuration errors early and saves troubleshooting time later.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7302" y="2258384"/>
            <a:ext cx="5670507" cy="1374668"/>
          </a:xfrm>
          <a:custGeom>
            <a:avLst/>
            <a:gdLst/>
            <a:ahLst/>
            <a:cxnLst/>
            <a:rect l="l" t="t" r="r" b="b"/>
            <a:pathLst>
              <a:path w="5670507" h="1374668">
                <a:moveTo>
                  <a:pt x="98193" y="0"/>
                </a:moveTo>
                <a:lnTo>
                  <a:pt x="5572315" y="0"/>
                </a:lnTo>
                <a:cubicBezTo>
                  <a:pt x="5626545" y="0"/>
                  <a:pt x="5670507" y="43962"/>
                  <a:pt x="5670507" y="98193"/>
                </a:cubicBezTo>
                <a:lnTo>
                  <a:pt x="5670507" y="1276476"/>
                </a:lnTo>
                <a:cubicBezTo>
                  <a:pt x="5670507" y="1330670"/>
                  <a:pt x="5626509" y="1374668"/>
                  <a:pt x="5572315" y="1374668"/>
                </a:cubicBezTo>
                <a:lnTo>
                  <a:pt x="98193" y="1374668"/>
                </a:lnTo>
                <a:cubicBezTo>
                  <a:pt x="43962" y="1374668"/>
                  <a:pt x="0" y="1330706"/>
                  <a:pt x="0" y="1276476"/>
                </a:cubicBezTo>
                <a:lnTo>
                  <a:pt x="0" y="98193"/>
                </a:lnTo>
                <a:cubicBezTo>
                  <a:pt x="0" y="43962"/>
                  <a:pt x="43962" y="0"/>
                  <a:pt x="98193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0" name="Shape 8"/>
          <p:cNvSpPr/>
          <p:nvPr/>
        </p:nvSpPr>
        <p:spPr>
          <a:xfrm>
            <a:off x="511409" y="2454765"/>
            <a:ext cx="163651" cy="163651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3005" y="37908"/>
                </a:moveTo>
                <a:cubicBezTo>
                  <a:pt x="-991" y="33913"/>
                  <a:pt x="-991" y="27424"/>
                  <a:pt x="3005" y="23429"/>
                </a:cubicBezTo>
                <a:cubicBezTo>
                  <a:pt x="7000" y="19434"/>
                  <a:pt x="13488" y="19434"/>
                  <a:pt x="17484" y="23429"/>
                </a:cubicBezTo>
                <a:lnTo>
                  <a:pt x="68625" y="74570"/>
                </a:lnTo>
                <a:cubicBezTo>
                  <a:pt x="72620" y="78565"/>
                  <a:pt x="72620" y="85054"/>
                  <a:pt x="68625" y="89049"/>
                </a:cubicBezTo>
                <a:lnTo>
                  <a:pt x="17484" y="140190"/>
                </a:lnTo>
                <a:cubicBezTo>
                  <a:pt x="13488" y="144185"/>
                  <a:pt x="7000" y="144185"/>
                  <a:pt x="3005" y="140190"/>
                </a:cubicBezTo>
                <a:cubicBezTo>
                  <a:pt x="-991" y="136195"/>
                  <a:pt x="-991" y="129706"/>
                  <a:pt x="3005" y="125711"/>
                </a:cubicBezTo>
                <a:lnTo>
                  <a:pt x="46890" y="81826"/>
                </a:lnTo>
                <a:lnTo>
                  <a:pt x="3005" y="37908"/>
                </a:lnTo>
                <a:close/>
                <a:moveTo>
                  <a:pt x="71597" y="122738"/>
                </a:moveTo>
                <a:lnTo>
                  <a:pt x="153423" y="122738"/>
                </a:lnTo>
                <a:cubicBezTo>
                  <a:pt x="159080" y="122738"/>
                  <a:pt x="163651" y="127309"/>
                  <a:pt x="163651" y="132966"/>
                </a:cubicBezTo>
                <a:cubicBezTo>
                  <a:pt x="163651" y="138624"/>
                  <a:pt x="159080" y="143195"/>
                  <a:pt x="153423" y="143195"/>
                </a:cubicBezTo>
                <a:lnTo>
                  <a:pt x="71597" y="143195"/>
                </a:lnTo>
                <a:cubicBezTo>
                  <a:pt x="65940" y="143195"/>
                  <a:pt x="61369" y="138624"/>
                  <a:pt x="61369" y="132966"/>
                </a:cubicBezTo>
                <a:cubicBezTo>
                  <a:pt x="61369" y="127309"/>
                  <a:pt x="65940" y="122738"/>
                  <a:pt x="71597" y="122738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Text 9"/>
          <p:cNvSpPr/>
          <p:nvPr/>
        </p:nvSpPr>
        <p:spPr>
          <a:xfrm>
            <a:off x="695517" y="2422035"/>
            <a:ext cx="5220467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Run This Command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9136" y="2757519"/>
            <a:ext cx="5326840" cy="703699"/>
          </a:xfrm>
          <a:custGeom>
            <a:avLst/>
            <a:gdLst/>
            <a:ahLst/>
            <a:cxnLst/>
            <a:rect l="l" t="t" r="r" b="b"/>
            <a:pathLst>
              <a:path w="5326840" h="703699">
                <a:moveTo>
                  <a:pt x="65458" y="0"/>
                </a:moveTo>
                <a:lnTo>
                  <a:pt x="5261382" y="0"/>
                </a:lnTo>
                <a:cubicBezTo>
                  <a:pt x="5297534" y="0"/>
                  <a:pt x="5326840" y="29307"/>
                  <a:pt x="5326840" y="65458"/>
                </a:cubicBezTo>
                <a:lnTo>
                  <a:pt x="5326840" y="638241"/>
                </a:lnTo>
                <a:cubicBezTo>
                  <a:pt x="5326840" y="674393"/>
                  <a:pt x="5297534" y="703699"/>
                  <a:pt x="5261382" y="703699"/>
                </a:cubicBezTo>
                <a:lnTo>
                  <a:pt x="65458" y="703699"/>
                </a:lnTo>
                <a:cubicBezTo>
                  <a:pt x="29331" y="703699"/>
                  <a:pt x="0" y="674369"/>
                  <a:pt x="0" y="638241"/>
                </a:cubicBezTo>
                <a:lnTo>
                  <a:pt x="0" y="65458"/>
                </a:lnTo>
                <a:cubicBezTo>
                  <a:pt x="0" y="29331"/>
                  <a:pt x="29331" y="0"/>
                  <a:pt x="65458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8191" dist="32730" dir="5400000">
              <a:srgbClr val="000000">
                <a:alpha val="3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638239" y="2896623"/>
            <a:ext cx="5114094" cy="4254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x509 -in C:\ssl\certs\ca.cer -text -noout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7302" y="3763973"/>
            <a:ext cx="5670507" cy="1636510"/>
          </a:xfrm>
          <a:custGeom>
            <a:avLst/>
            <a:gdLst/>
            <a:ahLst/>
            <a:cxnLst/>
            <a:rect l="l" t="t" r="r" b="b"/>
            <a:pathLst>
              <a:path w="5670507" h="1636510">
                <a:moveTo>
                  <a:pt x="98191" y="0"/>
                </a:moveTo>
                <a:lnTo>
                  <a:pt x="5572317" y="0"/>
                </a:lnTo>
                <a:cubicBezTo>
                  <a:pt x="5626546" y="0"/>
                  <a:pt x="5670507" y="43961"/>
                  <a:pt x="5670507" y="98191"/>
                </a:cubicBezTo>
                <a:lnTo>
                  <a:pt x="5670507" y="1538319"/>
                </a:lnTo>
                <a:cubicBezTo>
                  <a:pt x="5670507" y="1592549"/>
                  <a:pt x="5626546" y="1636510"/>
                  <a:pt x="5572317" y="1636510"/>
                </a:cubicBezTo>
                <a:lnTo>
                  <a:pt x="98191" y="1636510"/>
                </a:lnTo>
                <a:cubicBezTo>
                  <a:pt x="43961" y="1636510"/>
                  <a:pt x="0" y="1592549"/>
                  <a:pt x="0" y="1538319"/>
                </a:cubicBezTo>
                <a:lnTo>
                  <a:pt x="0" y="98191"/>
                </a:lnTo>
                <a:cubicBezTo>
                  <a:pt x="0" y="43998"/>
                  <a:pt x="43998" y="0"/>
                  <a:pt x="98191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5" name="Shape 13"/>
          <p:cNvSpPr/>
          <p:nvPr/>
        </p:nvSpPr>
        <p:spPr>
          <a:xfrm>
            <a:off x="531866" y="3960354"/>
            <a:ext cx="122738" cy="163651"/>
          </a:xfrm>
          <a:custGeom>
            <a:avLst/>
            <a:gdLst/>
            <a:ahLst/>
            <a:cxnLst/>
            <a:rect l="l" t="t" r="r" b="b"/>
            <a:pathLst>
              <a:path w="122738" h="163651">
                <a:moveTo>
                  <a:pt x="99533" y="10228"/>
                </a:moveTo>
                <a:lnTo>
                  <a:pt x="102282" y="10228"/>
                </a:lnTo>
                <a:cubicBezTo>
                  <a:pt x="113565" y="10228"/>
                  <a:pt x="122738" y="19402"/>
                  <a:pt x="122738" y="30685"/>
                </a:cubicBezTo>
                <a:lnTo>
                  <a:pt x="122738" y="143195"/>
                </a:lnTo>
                <a:cubicBezTo>
                  <a:pt x="122738" y="154478"/>
                  <a:pt x="113565" y="163651"/>
                  <a:pt x="102282" y="163651"/>
                </a:cubicBezTo>
                <a:lnTo>
                  <a:pt x="20456" y="163651"/>
                </a:lnTo>
                <a:cubicBezTo>
                  <a:pt x="9173" y="163651"/>
                  <a:pt x="0" y="154478"/>
                  <a:pt x="0" y="143195"/>
                </a:cubicBezTo>
                <a:lnTo>
                  <a:pt x="0" y="30685"/>
                </a:lnTo>
                <a:cubicBezTo>
                  <a:pt x="0" y="19402"/>
                  <a:pt x="9173" y="10228"/>
                  <a:pt x="20456" y="10228"/>
                </a:cubicBezTo>
                <a:lnTo>
                  <a:pt x="23205" y="10228"/>
                </a:lnTo>
                <a:cubicBezTo>
                  <a:pt x="26721" y="4123"/>
                  <a:pt x="33338" y="0"/>
                  <a:pt x="40913" y="0"/>
                </a:cubicBezTo>
                <a:lnTo>
                  <a:pt x="81826" y="0"/>
                </a:lnTo>
                <a:cubicBezTo>
                  <a:pt x="89401" y="0"/>
                  <a:pt x="96017" y="4123"/>
                  <a:pt x="99533" y="10228"/>
                </a:cubicBezTo>
                <a:close/>
                <a:moveTo>
                  <a:pt x="79268" y="35799"/>
                </a:moveTo>
                <a:cubicBezTo>
                  <a:pt x="83520" y="35799"/>
                  <a:pt x="86940" y="32379"/>
                  <a:pt x="86940" y="28128"/>
                </a:cubicBezTo>
                <a:cubicBezTo>
                  <a:pt x="86940" y="23876"/>
                  <a:pt x="83520" y="20456"/>
                  <a:pt x="79268" y="20456"/>
                </a:cubicBezTo>
                <a:lnTo>
                  <a:pt x="43470" y="20456"/>
                </a:lnTo>
                <a:cubicBezTo>
                  <a:pt x="39219" y="20456"/>
                  <a:pt x="35799" y="23876"/>
                  <a:pt x="35799" y="28128"/>
                </a:cubicBezTo>
                <a:cubicBezTo>
                  <a:pt x="35799" y="32379"/>
                  <a:pt x="39219" y="35799"/>
                  <a:pt x="43470" y="35799"/>
                </a:cubicBezTo>
                <a:lnTo>
                  <a:pt x="79268" y="35799"/>
                </a:lnTo>
                <a:close/>
                <a:moveTo>
                  <a:pt x="88346" y="83328"/>
                </a:moveTo>
                <a:cubicBezTo>
                  <a:pt x="90583" y="79748"/>
                  <a:pt x="89497" y="75017"/>
                  <a:pt x="85917" y="72748"/>
                </a:cubicBezTo>
                <a:cubicBezTo>
                  <a:pt x="82337" y="70479"/>
                  <a:pt x="77606" y="71597"/>
                  <a:pt x="75337" y="75177"/>
                </a:cubicBezTo>
                <a:lnTo>
                  <a:pt x="55712" y="106597"/>
                </a:lnTo>
                <a:lnTo>
                  <a:pt x="47082" y="95090"/>
                </a:lnTo>
                <a:cubicBezTo>
                  <a:pt x="44525" y="91702"/>
                  <a:pt x="39730" y="90999"/>
                  <a:pt x="36342" y="93556"/>
                </a:cubicBezTo>
                <a:cubicBezTo>
                  <a:pt x="32954" y="96113"/>
                  <a:pt x="32251" y="100907"/>
                  <a:pt x="34808" y="104296"/>
                </a:cubicBezTo>
                <a:lnTo>
                  <a:pt x="50150" y="124752"/>
                </a:lnTo>
                <a:cubicBezTo>
                  <a:pt x="51652" y="126766"/>
                  <a:pt x="54082" y="127916"/>
                  <a:pt x="56607" y="127820"/>
                </a:cubicBezTo>
                <a:cubicBezTo>
                  <a:pt x="59132" y="127724"/>
                  <a:pt x="61433" y="126382"/>
                  <a:pt x="62776" y="124209"/>
                </a:cubicBezTo>
                <a:lnTo>
                  <a:pt x="88346" y="8329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695517" y="3927624"/>
            <a:ext cx="5220467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Confirm These Items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11409" y="4287656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147286"/>
                </a:moveTo>
                <a:cubicBezTo>
                  <a:pt x="114288" y="147286"/>
                  <a:pt x="147286" y="114288"/>
                  <a:pt x="147286" y="73643"/>
                </a:cubicBezTo>
                <a:cubicBezTo>
                  <a:pt x="147286" y="32998"/>
                  <a:pt x="114288" y="0"/>
                  <a:pt x="73643" y="0"/>
                </a:cubicBezTo>
                <a:cubicBezTo>
                  <a:pt x="32998" y="0"/>
                  <a:pt x="0" y="32998"/>
                  <a:pt x="0" y="73643"/>
                </a:cubicBezTo>
                <a:cubicBezTo>
                  <a:pt x="0" y="114288"/>
                  <a:pt x="32998" y="147286"/>
                  <a:pt x="73643" y="147286"/>
                </a:cubicBezTo>
                <a:close/>
                <a:moveTo>
                  <a:pt x="97922" y="61187"/>
                </a:moveTo>
                <a:lnTo>
                  <a:pt x="74909" y="98008"/>
                </a:lnTo>
                <a:cubicBezTo>
                  <a:pt x="73700" y="99936"/>
                  <a:pt x="71629" y="101144"/>
                  <a:pt x="69357" y="101259"/>
                </a:cubicBezTo>
                <a:cubicBezTo>
                  <a:pt x="67084" y="101374"/>
                  <a:pt x="64898" y="100339"/>
                  <a:pt x="63546" y="98497"/>
                </a:cubicBezTo>
                <a:lnTo>
                  <a:pt x="49738" y="80087"/>
                </a:lnTo>
                <a:cubicBezTo>
                  <a:pt x="47436" y="77037"/>
                  <a:pt x="48069" y="72722"/>
                  <a:pt x="51119" y="70421"/>
                </a:cubicBezTo>
                <a:cubicBezTo>
                  <a:pt x="54168" y="68120"/>
                  <a:pt x="58483" y="68753"/>
                  <a:pt x="60784" y="71802"/>
                </a:cubicBezTo>
                <a:lnTo>
                  <a:pt x="68551" y="82158"/>
                </a:lnTo>
                <a:lnTo>
                  <a:pt x="86214" y="53880"/>
                </a:lnTo>
                <a:cubicBezTo>
                  <a:pt x="88228" y="50658"/>
                  <a:pt x="92485" y="49651"/>
                  <a:pt x="95736" y="51694"/>
                </a:cubicBezTo>
                <a:cubicBezTo>
                  <a:pt x="98986" y="53736"/>
                  <a:pt x="99965" y="57965"/>
                  <a:pt x="97922" y="612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740521" y="4254926"/>
            <a:ext cx="2364757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 shows your organization details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1409" y="4549498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147286"/>
                </a:moveTo>
                <a:cubicBezTo>
                  <a:pt x="114288" y="147286"/>
                  <a:pt x="147286" y="114288"/>
                  <a:pt x="147286" y="73643"/>
                </a:cubicBezTo>
                <a:cubicBezTo>
                  <a:pt x="147286" y="32998"/>
                  <a:pt x="114288" y="0"/>
                  <a:pt x="73643" y="0"/>
                </a:cubicBezTo>
                <a:cubicBezTo>
                  <a:pt x="32998" y="0"/>
                  <a:pt x="0" y="32998"/>
                  <a:pt x="0" y="73643"/>
                </a:cubicBezTo>
                <a:cubicBezTo>
                  <a:pt x="0" y="114288"/>
                  <a:pt x="32998" y="147286"/>
                  <a:pt x="73643" y="147286"/>
                </a:cubicBezTo>
                <a:close/>
                <a:moveTo>
                  <a:pt x="97922" y="61187"/>
                </a:moveTo>
                <a:lnTo>
                  <a:pt x="74909" y="98008"/>
                </a:lnTo>
                <a:cubicBezTo>
                  <a:pt x="73700" y="99936"/>
                  <a:pt x="71629" y="101144"/>
                  <a:pt x="69357" y="101259"/>
                </a:cubicBezTo>
                <a:cubicBezTo>
                  <a:pt x="67084" y="101374"/>
                  <a:pt x="64898" y="100339"/>
                  <a:pt x="63546" y="98497"/>
                </a:cubicBezTo>
                <a:lnTo>
                  <a:pt x="49738" y="80087"/>
                </a:lnTo>
                <a:cubicBezTo>
                  <a:pt x="47436" y="77037"/>
                  <a:pt x="48069" y="72722"/>
                  <a:pt x="51119" y="70421"/>
                </a:cubicBezTo>
                <a:cubicBezTo>
                  <a:pt x="54168" y="68120"/>
                  <a:pt x="58483" y="68753"/>
                  <a:pt x="60784" y="71802"/>
                </a:cubicBezTo>
                <a:lnTo>
                  <a:pt x="68551" y="82158"/>
                </a:lnTo>
                <a:lnTo>
                  <a:pt x="86214" y="53880"/>
                </a:lnTo>
                <a:cubicBezTo>
                  <a:pt x="88228" y="50658"/>
                  <a:pt x="92485" y="49651"/>
                  <a:pt x="95736" y="51694"/>
                </a:cubicBezTo>
                <a:cubicBezTo>
                  <a:pt x="98986" y="53736"/>
                  <a:pt x="99965" y="57965"/>
                  <a:pt x="97922" y="612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740521" y="4516768"/>
            <a:ext cx="1636510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CN matches your server IP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1409" y="4811340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147286"/>
                </a:moveTo>
                <a:cubicBezTo>
                  <a:pt x="114288" y="147286"/>
                  <a:pt x="147286" y="114288"/>
                  <a:pt x="147286" y="73643"/>
                </a:cubicBezTo>
                <a:cubicBezTo>
                  <a:pt x="147286" y="32998"/>
                  <a:pt x="114288" y="0"/>
                  <a:pt x="73643" y="0"/>
                </a:cubicBezTo>
                <a:cubicBezTo>
                  <a:pt x="32998" y="0"/>
                  <a:pt x="0" y="32998"/>
                  <a:pt x="0" y="73643"/>
                </a:cubicBezTo>
                <a:cubicBezTo>
                  <a:pt x="0" y="114288"/>
                  <a:pt x="32998" y="147286"/>
                  <a:pt x="73643" y="147286"/>
                </a:cubicBezTo>
                <a:close/>
                <a:moveTo>
                  <a:pt x="97922" y="61187"/>
                </a:moveTo>
                <a:lnTo>
                  <a:pt x="74909" y="98008"/>
                </a:lnTo>
                <a:cubicBezTo>
                  <a:pt x="73700" y="99936"/>
                  <a:pt x="71629" y="101144"/>
                  <a:pt x="69357" y="101259"/>
                </a:cubicBezTo>
                <a:cubicBezTo>
                  <a:pt x="67084" y="101374"/>
                  <a:pt x="64898" y="100339"/>
                  <a:pt x="63546" y="98497"/>
                </a:cubicBezTo>
                <a:lnTo>
                  <a:pt x="49738" y="80087"/>
                </a:lnTo>
                <a:cubicBezTo>
                  <a:pt x="47436" y="77037"/>
                  <a:pt x="48069" y="72722"/>
                  <a:pt x="51119" y="70421"/>
                </a:cubicBezTo>
                <a:cubicBezTo>
                  <a:pt x="54168" y="68120"/>
                  <a:pt x="58483" y="68753"/>
                  <a:pt x="60784" y="71802"/>
                </a:cubicBezTo>
                <a:lnTo>
                  <a:pt x="68551" y="82158"/>
                </a:lnTo>
                <a:lnTo>
                  <a:pt x="86214" y="53880"/>
                </a:lnTo>
                <a:cubicBezTo>
                  <a:pt x="88228" y="50658"/>
                  <a:pt x="92485" y="49651"/>
                  <a:pt x="95736" y="51694"/>
                </a:cubicBezTo>
                <a:cubicBezTo>
                  <a:pt x="98986" y="53736"/>
                  <a:pt x="99965" y="57965"/>
                  <a:pt x="97922" y="612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740521" y="4778609"/>
            <a:ext cx="2904805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 Alternative Name shows your IP address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1409" y="5073181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147286"/>
                </a:moveTo>
                <a:cubicBezTo>
                  <a:pt x="114288" y="147286"/>
                  <a:pt x="147286" y="114288"/>
                  <a:pt x="147286" y="73643"/>
                </a:cubicBezTo>
                <a:cubicBezTo>
                  <a:pt x="147286" y="32998"/>
                  <a:pt x="114288" y="0"/>
                  <a:pt x="73643" y="0"/>
                </a:cubicBezTo>
                <a:cubicBezTo>
                  <a:pt x="32998" y="0"/>
                  <a:pt x="0" y="32998"/>
                  <a:pt x="0" y="73643"/>
                </a:cubicBezTo>
                <a:cubicBezTo>
                  <a:pt x="0" y="114288"/>
                  <a:pt x="32998" y="147286"/>
                  <a:pt x="73643" y="147286"/>
                </a:cubicBezTo>
                <a:close/>
                <a:moveTo>
                  <a:pt x="97922" y="61187"/>
                </a:moveTo>
                <a:lnTo>
                  <a:pt x="74909" y="98008"/>
                </a:lnTo>
                <a:cubicBezTo>
                  <a:pt x="73700" y="99936"/>
                  <a:pt x="71629" y="101144"/>
                  <a:pt x="69357" y="101259"/>
                </a:cubicBezTo>
                <a:cubicBezTo>
                  <a:pt x="67084" y="101374"/>
                  <a:pt x="64898" y="100339"/>
                  <a:pt x="63546" y="98497"/>
                </a:cubicBezTo>
                <a:lnTo>
                  <a:pt x="49738" y="80087"/>
                </a:lnTo>
                <a:cubicBezTo>
                  <a:pt x="47436" y="77037"/>
                  <a:pt x="48069" y="72722"/>
                  <a:pt x="51119" y="70421"/>
                </a:cubicBezTo>
                <a:cubicBezTo>
                  <a:pt x="54168" y="68120"/>
                  <a:pt x="58483" y="68753"/>
                  <a:pt x="60784" y="71802"/>
                </a:cubicBezTo>
                <a:lnTo>
                  <a:pt x="68551" y="82158"/>
                </a:lnTo>
                <a:lnTo>
                  <a:pt x="86214" y="53880"/>
                </a:lnTo>
                <a:cubicBezTo>
                  <a:pt x="88228" y="50658"/>
                  <a:pt x="92485" y="49651"/>
                  <a:pt x="95736" y="51694"/>
                </a:cubicBezTo>
                <a:cubicBezTo>
                  <a:pt x="98986" y="53736"/>
                  <a:pt x="99965" y="57965"/>
                  <a:pt x="97922" y="6121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Text 22"/>
          <p:cNvSpPr/>
          <p:nvPr/>
        </p:nvSpPr>
        <p:spPr>
          <a:xfrm>
            <a:off x="740521" y="5040451"/>
            <a:ext cx="2111098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Validity period is correct (365 days)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3253" y="1047366"/>
            <a:ext cx="5670507" cy="5482309"/>
          </a:xfrm>
          <a:custGeom>
            <a:avLst/>
            <a:gdLst/>
            <a:ahLst/>
            <a:cxnLst/>
            <a:rect l="l" t="t" r="r" b="b"/>
            <a:pathLst>
              <a:path w="5670507" h="5482309">
                <a:moveTo>
                  <a:pt x="98188" y="0"/>
                </a:moveTo>
                <a:lnTo>
                  <a:pt x="5572319" y="0"/>
                </a:lnTo>
                <a:cubicBezTo>
                  <a:pt x="5626547" y="0"/>
                  <a:pt x="5670507" y="43960"/>
                  <a:pt x="5670507" y="98188"/>
                </a:cubicBezTo>
                <a:lnTo>
                  <a:pt x="5670507" y="5384121"/>
                </a:lnTo>
                <a:cubicBezTo>
                  <a:pt x="5670507" y="5438348"/>
                  <a:pt x="5626547" y="5482309"/>
                  <a:pt x="5572319" y="5482309"/>
                </a:cubicBezTo>
                <a:lnTo>
                  <a:pt x="98188" y="5482309"/>
                </a:lnTo>
                <a:cubicBezTo>
                  <a:pt x="43960" y="5482309"/>
                  <a:pt x="0" y="5438348"/>
                  <a:pt x="0" y="5384121"/>
                </a:cubicBezTo>
                <a:lnTo>
                  <a:pt x="0" y="98188"/>
                </a:lnTo>
                <a:cubicBezTo>
                  <a:pt x="0" y="43997"/>
                  <a:pt x="43997" y="0"/>
                  <a:pt x="981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6367132" y="1243748"/>
            <a:ext cx="184107" cy="163651"/>
          </a:xfrm>
          <a:custGeom>
            <a:avLst/>
            <a:gdLst/>
            <a:ahLst/>
            <a:cxnLst/>
            <a:rect l="l" t="t" r="r" b="b"/>
            <a:pathLst>
              <a:path w="184107" h="163651">
                <a:moveTo>
                  <a:pt x="92054" y="10228"/>
                </a:moveTo>
                <a:cubicBezTo>
                  <a:pt x="66228" y="10228"/>
                  <a:pt x="45547" y="21991"/>
                  <a:pt x="30493" y="35990"/>
                </a:cubicBezTo>
                <a:cubicBezTo>
                  <a:pt x="15534" y="49894"/>
                  <a:pt x="5530" y="66483"/>
                  <a:pt x="767" y="77894"/>
                </a:cubicBezTo>
                <a:cubicBezTo>
                  <a:pt x="-288" y="80419"/>
                  <a:pt x="-288" y="83232"/>
                  <a:pt x="767" y="85757"/>
                </a:cubicBezTo>
                <a:cubicBezTo>
                  <a:pt x="5530" y="97168"/>
                  <a:pt x="15534" y="113789"/>
                  <a:pt x="30493" y="127661"/>
                </a:cubicBezTo>
                <a:cubicBezTo>
                  <a:pt x="45547" y="141628"/>
                  <a:pt x="66228" y="153423"/>
                  <a:pt x="92054" y="153423"/>
                </a:cubicBezTo>
                <a:cubicBezTo>
                  <a:pt x="117880" y="153423"/>
                  <a:pt x="138560" y="141660"/>
                  <a:pt x="153615" y="127661"/>
                </a:cubicBezTo>
                <a:cubicBezTo>
                  <a:pt x="168573" y="113757"/>
                  <a:pt x="178578" y="97168"/>
                  <a:pt x="183340" y="85757"/>
                </a:cubicBezTo>
                <a:cubicBezTo>
                  <a:pt x="184395" y="83232"/>
                  <a:pt x="184395" y="80419"/>
                  <a:pt x="183340" y="77894"/>
                </a:cubicBezTo>
                <a:cubicBezTo>
                  <a:pt x="178578" y="66483"/>
                  <a:pt x="168573" y="49862"/>
                  <a:pt x="153615" y="35990"/>
                </a:cubicBezTo>
                <a:cubicBezTo>
                  <a:pt x="138560" y="22023"/>
                  <a:pt x="117880" y="10228"/>
                  <a:pt x="92054" y="10228"/>
                </a:cubicBezTo>
                <a:close/>
                <a:moveTo>
                  <a:pt x="46027" y="81826"/>
                </a:moveTo>
                <a:cubicBezTo>
                  <a:pt x="46027" y="56423"/>
                  <a:pt x="66651" y="35799"/>
                  <a:pt x="92054" y="35799"/>
                </a:cubicBezTo>
                <a:cubicBezTo>
                  <a:pt x="117457" y="35799"/>
                  <a:pt x="138081" y="56423"/>
                  <a:pt x="138081" y="81826"/>
                </a:cubicBezTo>
                <a:cubicBezTo>
                  <a:pt x="138081" y="107228"/>
                  <a:pt x="117457" y="127852"/>
                  <a:pt x="92054" y="127852"/>
                </a:cubicBezTo>
                <a:cubicBezTo>
                  <a:pt x="66651" y="127852"/>
                  <a:pt x="46027" y="107228"/>
                  <a:pt x="46027" y="81826"/>
                </a:cubicBezTo>
                <a:close/>
                <a:moveTo>
                  <a:pt x="92054" y="61369"/>
                </a:moveTo>
                <a:cubicBezTo>
                  <a:pt x="92054" y="72652"/>
                  <a:pt x="82880" y="81826"/>
                  <a:pt x="71597" y="81826"/>
                </a:cubicBezTo>
                <a:cubicBezTo>
                  <a:pt x="67922" y="81826"/>
                  <a:pt x="64470" y="80867"/>
                  <a:pt x="61465" y="79141"/>
                </a:cubicBezTo>
                <a:cubicBezTo>
                  <a:pt x="61145" y="82625"/>
                  <a:pt x="61433" y="86204"/>
                  <a:pt x="62392" y="89752"/>
                </a:cubicBezTo>
                <a:cubicBezTo>
                  <a:pt x="66771" y="106117"/>
                  <a:pt x="83615" y="115834"/>
                  <a:pt x="99981" y="111455"/>
                </a:cubicBezTo>
                <a:cubicBezTo>
                  <a:pt x="116346" y="107076"/>
                  <a:pt x="126062" y="90232"/>
                  <a:pt x="121683" y="73867"/>
                </a:cubicBezTo>
                <a:cubicBezTo>
                  <a:pt x="117784" y="59260"/>
                  <a:pt x="103944" y="49958"/>
                  <a:pt x="89369" y="51237"/>
                </a:cubicBezTo>
                <a:cubicBezTo>
                  <a:pt x="91063" y="54209"/>
                  <a:pt x="92054" y="57661"/>
                  <a:pt x="92054" y="61369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7" name="Text 25"/>
          <p:cNvSpPr/>
          <p:nvPr/>
        </p:nvSpPr>
        <p:spPr>
          <a:xfrm>
            <a:off x="6561468" y="1211017"/>
            <a:ext cx="5220467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to Look For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5087" y="1546502"/>
            <a:ext cx="5326840" cy="2618416"/>
          </a:xfrm>
          <a:custGeom>
            <a:avLst/>
            <a:gdLst/>
            <a:ahLst/>
            <a:cxnLst/>
            <a:rect l="l" t="t" r="r" b="b"/>
            <a:pathLst>
              <a:path w="5326840" h="2618416">
                <a:moveTo>
                  <a:pt x="98191" y="0"/>
                </a:moveTo>
                <a:lnTo>
                  <a:pt x="5228650" y="0"/>
                </a:lnTo>
                <a:cubicBezTo>
                  <a:pt x="5282879" y="0"/>
                  <a:pt x="5326840" y="43961"/>
                  <a:pt x="5326840" y="98191"/>
                </a:cubicBezTo>
                <a:lnTo>
                  <a:pt x="5326840" y="2520226"/>
                </a:lnTo>
                <a:cubicBezTo>
                  <a:pt x="5326840" y="2574455"/>
                  <a:pt x="5282879" y="2618416"/>
                  <a:pt x="5228650" y="2618416"/>
                </a:cubicBezTo>
                <a:lnTo>
                  <a:pt x="98191" y="2618416"/>
                </a:lnTo>
                <a:cubicBezTo>
                  <a:pt x="43961" y="2618416"/>
                  <a:pt x="0" y="2574455"/>
                  <a:pt x="0" y="2520226"/>
                </a:cubicBezTo>
                <a:lnTo>
                  <a:pt x="0" y="98191"/>
                </a:lnTo>
                <a:cubicBezTo>
                  <a:pt x="0" y="43998"/>
                  <a:pt x="43998" y="0"/>
                  <a:pt x="98191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8191" dist="32730" dir="5400000">
              <a:srgbClr val="000000">
                <a:alpha val="3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6504190" y="1685605"/>
            <a:ext cx="5114094" cy="2340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Subject: C = IN, ST = Maharashtra,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L = Mumbai, O = CyberSecLab, 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OU = IT, CN = 192.168.0.100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X509v3 extensions: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X509v3 Subject Alternative Name: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IP Address:192.168.0.100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Validity: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Not Before: Feb 5 00:00:00 2026 GMT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3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Not After : Feb 5 00:00:00 2027 GMT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73269" y="4304021"/>
            <a:ext cx="5326840" cy="621874"/>
          </a:xfrm>
          <a:custGeom>
            <a:avLst/>
            <a:gdLst/>
            <a:ahLst/>
            <a:cxnLst/>
            <a:rect l="l" t="t" r="r" b="b"/>
            <a:pathLst>
              <a:path w="5326840" h="621874">
                <a:moveTo>
                  <a:pt x="32730" y="0"/>
                </a:moveTo>
                <a:lnTo>
                  <a:pt x="5261382" y="0"/>
                </a:lnTo>
                <a:cubicBezTo>
                  <a:pt x="5297534" y="0"/>
                  <a:pt x="5326840" y="29307"/>
                  <a:pt x="5326840" y="65458"/>
                </a:cubicBezTo>
                <a:lnTo>
                  <a:pt x="5326840" y="556415"/>
                </a:lnTo>
                <a:cubicBezTo>
                  <a:pt x="5326840" y="592567"/>
                  <a:pt x="5297534" y="621874"/>
                  <a:pt x="5261382" y="621874"/>
                </a:cubicBez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1" name="Shape 29"/>
          <p:cNvSpPr/>
          <p:nvPr/>
        </p:nvSpPr>
        <p:spPr>
          <a:xfrm>
            <a:off x="6373269" y="4304021"/>
            <a:ext cx="32730" cy="621874"/>
          </a:xfrm>
          <a:custGeom>
            <a:avLst/>
            <a:gdLst/>
            <a:ahLst/>
            <a:cxnLst/>
            <a:rect l="l" t="t" r="r" b="b"/>
            <a:pathLst>
              <a:path w="32730" h="621874">
                <a:moveTo>
                  <a:pt x="32730" y="0"/>
                </a:moveTo>
                <a:lnTo>
                  <a:pt x="32730" y="0"/>
                </a:lnTo>
                <a:lnTo>
                  <a:pt x="32730" y="621874"/>
                </a:ln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32" name="Shape 30"/>
          <p:cNvSpPr/>
          <p:nvPr/>
        </p:nvSpPr>
        <p:spPr>
          <a:xfrm>
            <a:off x="6504190" y="4434942"/>
            <a:ext cx="130921" cy="130921"/>
          </a:xfrm>
          <a:custGeom>
            <a:avLst/>
            <a:gdLst/>
            <a:ahLst/>
            <a:cxnLst/>
            <a:rect l="l" t="t" r="r" b="b"/>
            <a:pathLst>
              <a:path w="130921" h="130921">
                <a:moveTo>
                  <a:pt x="65460" y="130921"/>
                </a:moveTo>
                <a:cubicBezTo>
                  <a:pt x="101589" y="130921"/>
                  <a:pt x="130921" y="101589"/>
                  <a:pt x="130921" y="65460"/>
                </a:cubicBezTo>
                <a:cubicBezTo>
                  <a:pt x="130921" y="29332"/>
                  <a:pt x="101589" y="0"/>
                  <a:pt x="65460" y="0"/>
                </a:cubicBezTo>
                <a:cubicBezTo>
                  <a:pt x="29332" y="0"/>
                  <a:pt x="0" y="29332"/>
                  <a:pt x="0" y="65460"/>
                </a:cubicBezTo>
                <a:cubicBezTo>
                  <a:pt x="0" y="101589"/>
                  <a:pt x="29332" y="130921"/>
                  <a:pt x="65460" y="130921"/>
                </a:cubicBezTo>
                <a:close/>
                <a:moveTo>
                  <a:pt x="87042" y="54388"/>
                </a:moveTo>
                <a:lnTo>
                  <a:pt x="66586" y="87119"/>
                </a:lnTo>
                <a:cubicBezTo>
                  <a:pt x="65512" y="88832"/>
                  <a:pt x="63670" y="89906"/>
                  <a:pt x="61650" y="90008"/>
                </a:cubicBezTo>
                <a:cubicBezTo>
                  <a:pt x="59630" y="90110"/>
                  <a:pt x="57687" y="89190"/>
                  <a:pt x="56485" y="87553"/>
                </a:cubicBezTo>
                <a:lnTo>
                  <a:pt x="44211" y="71188"/>
                </a:lnTo>
                <a:cubicBezTo>
                  <a:pt x="42166" y="68478"/>
                  <a:pt x="42728" y="64642"/>
                  <a:pt x="45439" y="62597"/>
                </a:cubicBezTo>
                <a:cubicBezTo>
                  <a:pt x="48149" y="60551"/>
                  <a:pt x="51985" y="61113"/>
                  <a:pt x="54030" y="63824"/>
                </a:cubicBezTo>
                <a:lnTo>
                  <a:pt x="60934" y="73029"/>
                </a:lnTo>
                <a:lnTo>
                  <a:pt x="76635" y="47893"/>
                </a:lnTo>
                <a:cubicBezTo>
                  <a:pt x="78425" y="45030"/>
                  <a:pt x="82209" y="44135"/>
                  <a:pt x="85099" y="45950"/>
                </a:cubicBezTo>
                <a:cubicBezTo>
                  <a:pt x="87988" y="47766"/>
                  <a:pt x="88857" y="51524"/>
                  <a:pt x="87042" y="54414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33" name="Text 31"/>
          <p:cNvSpPr/>
          <p:nvPr/>
        </p:nvSpPr>
        <p:spPr>
          <a:xfrm>
            <a:off x="6716936" y="4402212"/>
            <a:ext cx="540048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0082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Subject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87825" y="4631323"/>
            <a:ext cx="5179554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Verify your organization details are correct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73269" y="5024086"/>
            <a:ext cx="5326840" cy="621874"/>
          </a:xfrm>
          <a:custGeom>
            <a:avLst/>
            <a:gdLst/>
            <a:ahLst/>
            <a:cxnLst/>
            <a:rect l="l" t="t" r="r" b="b"/>
            <a:pathLst>
              <a:path w="5326840" h="621874">
                <a:moveTo>
                  <a:pt x="32730" y="0"/>
                </a:moveTo>
                <a:lnTo>
                  <a:pt x="5261382" y="0"/>
                </a:lnTo>
                <a:cubicBezTo>
                  <a:pt x="5297534" y="0"/>
                  <a:pt x="5326840" y="29307"/>
                  <a:pt x="5326840" y="65458"/>
                </a:cubicBezTo>
                <a:lnTo>
                  <a:pt x="5326840" y="556415"/>
                </a:lnTo>
                <a:cubicBezTo>
                  <a:pt x="5326840" y="592567"/>
                  <a:pt x="5297534" y="621874"/>
                  <a:pt x="5261382" y="621874"/>
                </a:cubicBez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36" name="Shape 34"/>
          <p:cNvSpPr/>
          <p:nvPr/>
        </p:nvSpPr>
        <p:spPr>
          <a:xfrm>
            <a:off x="6373269" y="5024086"/>
            <a:ext cx="32730" cy="621874"/>
          </a:xfrm>
          <a:custGeom>
            <a:avLst/>
            <a:gdLst/>
            <a:ahLst/>
            <a:cxnLst/>
            <a:rect l="l" t="t" r="r" b="b"/>
            <a:pathLst>
              <a:path w="32730" h="621874">
                <a:moveTo>
                  <a:pt x="32730" y="0"/>
                </a:moveTo>
                <a:lnTo>
                  <a:pt x="32730" y="0"/>
                </a:lnTo>
                <a:lnTo>
                  <a:pt x="32730" y="621874"/>
                </a:ln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37" name="Shape 35"/>
          <p:cNvSpPr/>
          <p:nvPr/>
        </p:nvSpPr>
        <p:spPr>
          <a:xfrm>
            <a:off x="6504190" y="5155007"/>
            <a:ext cx="130921" cy="130921"/>
          </a:xfrm>
          <a:custGeom>
            <a:avLst/>
            <a:gdLst/>
            <a:ahLst/>
            <a:cxnLst/>
            <a:rect l="l" t="t" r="r" b="b"/>
            <a:pathLst>
              <a:path w="130921" h="130921">
                <a:moveTo>
                  <a:pt x="65460" y="130921"/>
                </a:moveTo>
                <a:cubicBezTo>
                  <a:pt x="101589" y="130921"/>
                  <a:pt x="130921" y="101589"/>
                  <a:pt x="130921" y="65460"/>
                </a:cubicBezTo>
                <a:cubicBezTo>
                  <a:pt x="130921" y="29332"/>
                  <a:pt x="101589" y="0"/>
                  <a:pt x="65460" y="0"/>
                </a:cubicBezTo>
                <a:cubicBezTo>
                  <a:pt x="29332" y="0"/>
                  <a:pt x="0" y="29332"/>
                  <a:pt x="0" y="65460"/>
                </a:cubicBezTo>
                <a:cubicBezTo>
                  <a:pt x="0" y="101589"/>
                  <a:pt x="29332" y="130921"/>
                  <a:pt x="65460" y="130921"/>
                </a:cubicBezTo>
                <a:close/>
                <a:moveTo>
                  <a:pt x="87042" y="54388"/>
                </a:moveTo>
                <a:lnTo>
                  <a:pt x="66586" y="87119"/>
                </a:lnTo>
                <a:cubicBezTo>
                  <a:pt x="65512" y="88832"/>
                  <a:pt x="63670" y="89906"/>
                  <a:pt x="61650" y="90008"/>
                </a:cubicBezTo>
                <a:cubicBezTo>
                  <a:pt x="59630" y="90110"/>
                  <a:pt x="57687" y="89190"/>
                  <a:pt x="56485" y="87553"/>
                </a:cubicBezTo>
                <a:lnTo>
                  <a:pt x="44211" y="71188"/>
                </a:lnTo>
                <a:cubicBezTo>
                  <a:pt x="42166" y="68478"/>
                  <a:pt x="42728" y="64642"/>
                  <a:pt x="45439" y="62597"/>
                </a:cubicBezTo>
                <a:cubicBezTo>
                  <a:pt x="48149" y="60551"/>
                  <a:pt x="51985" y="61113"/>
                  <a:pt x="54030" y="63824"/>
                </a:cubicBezTo>
                <a:lnTo>
                  <a:pt x="60934" y="73029"/>
                </a:lnTo>
                <a:lnTo>
                  <a:pt x="76635" y="47893"/>
                </a:lnTo>
                <a:cubicBezTo>
                  <a:pt x="78425" y="45030"/>
                  <a:pt x="82209" y="44135"/>
                  <a:pt x="85099" y="45950"/>
                </a:cubicBezTo>
                <a:cubicBezTo>
                  <a:pt x="87988" y="47766"/>
                  <a:pt x="88857" y="51524"/>
                  <a:pt x="87042" y="54414"/>
                </a:cubicBezTo>
                <a:close/>
              </a:path>
            </a:pathLst>
          </a:custGeom>
          <a:solidFill>
            <a:srgbClr val="155DFC"/>
          </a:solidFill>
          <a:ln/>
        </p:spPr>
      </p:sp>
      <p:sp>
        <p:nvSpPr>
          <p:cNvPr id="38" name="Text 36"/>
          <p:cNvSpPr/>
          <p:nvPr/>
        </p:nvSpPr>
        <p:spPr>
          <a:xfrm>
            <a:off x="6716936" y="5122277"/>
            <a:ext cx="1644693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1447E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Subject Alternative Name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87825" y="5351388"/>
            <a:ext cx="5179554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1447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for modern browser compatibility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73269" y="5744150"/>
            <a:ext cx="5326840" cy="621874"/>
          </a:xfrm>
          <a:custGeom>
            <a:avLst/>
            <a:gdLst/>
            <a:ahLst/>
            <a:cxnLst/>
            <a:rect l="l" t="t" r="r" b="b"/>
            <a:pathLst>
              <a:path w="5326840" h="621874">
                <a:moveTo>
                  <a:pt x="32730" y="0"/>
                </a:moveTo>
                <a:lnTo>
                  <a:pt x="5261382" y="0"/>
                </a:lnTo>
                <a:cubicBezTo>
                  <a:pt x="5297534" y="0"/>
                  <a:pt x="5326840" y="29307"/>
                  <a:pt x="5326840" y="65458"/>
                </a:cubicBezTo>
                <a:lnTo>
                  <a:pt x="5326840" y="556415"/>
                </a:lnTo>
                <a:cubicBezTo>
                  <a:pt x="5326840" y="592567"/>
                  <a:pt x="5297534" y="621874"/>
                  <a:pt x="5261382" y="621874"/>
                </a:cubicBez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FAF5FF"/>
          </a:solidFill>
          <a:ln/>
        </p:spPr>
      </p:sp>
      <p:sp>
        <p:nvSpPr>
          <p:cNvPr id="41" name="Shape 39"/>
          <p:cNvSpPr/>
          <p:nvPr/>
        </p:nvSpPr>
        <p:spPr>
          <a:xfrm>
            <a:off x="6373269" y="5744150"/>
            <a:ext cx="32730" cy="621874"/>
          </a:xfrm>
          <a:custGeom>
            <a:avLst/>
            <a:gdLst/>
            <a:ahLst/>
            <a:cxnLst/>
            <a:rect l="l" t="t" r="r" b="b"/>
            <a:pathLst>
              <a:path w="32730" h="621874">
                <a:moveTo>
                  <a:pt x="32730" y="0"/>
                </a:moveTo>
                <a:lnTo>
                  <a:pt x="32730" y="0"/>
                </a:lnTo>
                <a:lnTo>
                  <a:pt x="32730" y="621874"/>
                </a:lnTo>
                <a:lnTo>
                  <a:pt x="32730" y="621874"/>
                </a:lnTo>
                <a:cubicBezTo>
                  <a:pt x="14654" y="621874"/>
                  <a:pt x="0" y="607220"/>
                  <a:pt x="0" y="589144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42" name="Shape 40"/>
          <p:cNvSpPr/>
          <p:nvPr/>
        </p:nvSpPr>
        <p:spPr>
          <a:xfrm>
            <a:off x="6504190" y="5875071"/>
            <a:ext cx="130921" cy="130921"/>
          </a:xfrm>
          <a:custGeom>
            <a:avLst/>
            <a:gdLst/>
            <a:ahLst/>
            <a:cxnLst/>
            <a:rect l="l" t="t" r="r" b="b"/>
            <a:pathLst>
              <a:path w="130921" h="130921">
                <a:moveTo>
                  <a:pt x="65460" y="130921"/>
                </a:moveTo>
                <a:cubicBezTo>
                  <a:pt x="101589" y="130921"/>
                  <a:pt x="130921" y="101589"/>
                  <a:pt x="130921" y="65460"/>
                </a:cubicBezTo>
                <a:cubicBezTo>
                  <a:pt x="130921" y="29332"/>
                  <a:pt x="101589" y="0"/>
                  <a:pt x="65460" y="0"/>
                </a:cubicBezTo>
                <a:cubicBezTo>
                  <a:pt x="29332" y="0"/>
                  <a:pt x="0" y="29332"/>
                  <a:pt x="0" y="65460"/>
                </a:cubicBezTo>
                <a:cubicBezTo>
                  <a:pt x="0" y="101589"/>
                  <a:pt x="29332" y="130921"/>
                  <a:pt x="65460" y="130921"/>
                </a:cubicBezTo>
                <a:close/>
                <a:moveTo>
                  <a:pt x="87042" y="54388"/>
                </a:moveTo>
                <a:lnTo>
                  <a:pt x="66586" y="87119"/>
                </a:lnTo>
                <a:cubicBezTo>
                  <a:pt x="65512" y="88832"/>
                  <a:pt x="63670" y="89906"/>
                  <a:pt x="61650" y="90008"/>
                </a:cubicBezTo>
                <a:cubicBezTo>
                  <a:pt x="59630" y="90110"/>
                  <a:pt x="57687" y="89190"/>
                  <a:pt x="56485" y="87553"/>
                </a:cubicBezTo>
                <a:lnTo>
                  <a:pt x="44211" y="71188"/>
                </a:lnTo>
                <a:cubicBezTo>
                  <a:pt x="42166" y="68478"/>
                  <a:pt x="42728" y="64642"/>
                  <a:pt x="45439" y="62597"/>
                </a:cubicBezTo>
                <a:cubicBezTo>
                  <a:pt x="48149" y="60551"/>
                  <a:pt x="51985" y="61113"/>
                  <a:pt x="54030" y="63824"/>
                </a:cubicBezTo>
                <a:lnTo>
                  <a:pt x="60934" y="73029"/>
                </a:lnTo>
                <a:lnTo>
                  <a:pt x="76635" y="47893"/>
                </a:lnTo>
                <a:cubicBezTo>
                  <a:pt x="78425" y="45030"/>
                  <a:pt x="82209" y="44135"/>
                  <a:pt x="85099" y="45950"/>
                </a:cubicBezTo>
                <a:cubicBezTo>
                  <a:pt x="87988" y="47766"/>
                  <a:pt x="88857" y="51524"/>
                  <a:pt x="87042" y="54414"/>
                </a:cubicBezTo>
                <a:close/>
              </a:path>
            </a:pathLst>
          </a:custGeom>
          <a:solidFill>
            <a:srgbClr val="9810FA"/>
          </a:solidFill>
          <a:ln/>
        </p:spPr>
      </p:sp>
      <p:sp>
        <p:nvSpPr>
          <p:cNvPr id="43" name="Text 41"/>
          <p:cNvSpPr/>
          <p:nvPr/>
        </p:nvSpPr>
        <p:spPr>
          <a:xfrm>
            <a:off x="6716936" y="5842341"/>
            <a:ext cx="973723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dirty="0">
                <a:solidFill>
                  <a:srgbClr val="8200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Validity Period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87825" y="6071452"/>
            <a:ext cx="5179554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8200D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 365-day validity from creation date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hapter4_deployment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150C5">
                  <a:alpha val="85000"/>
                </a:srgbClr>
              </a:gs>
              <a:gs pos="50000">
                <a:srgbClr val="000000">
                  <a:alpha val="80000"/>
                </a:srgbClr>
              </a:gs>
              <a:gs pos="100000">
                <a:srgbClr val="0150C5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206497"/>
            <a:ext cx="1616075" cy="387350"/>
          </a:xfrm>
          <a:custGeom>
            <a:avLst/>
            <a:gdLst/>
            <a:ahLst/>
            <a:cxnLst/>
            <a:rect l="l" t="t" r="r" b="b"/>
            <a:pathLst>
              <a:path w="1616075" h="387350">
                <a:moveTo>
                  <a:pt x="76199" y="0"/>
                </a:moveTo>
                <a:lnTo>
                  <a:pt x="1539876" y="0"/>
                </a:lnTo>
                <a:cubicBezTo>
                  <a:pt x="1581959" y="0"/>
                  <a:pt x="1616075" y="34116"/>
                  <a:pt x="1616075" y="76199"/>
                </a:cubicBezTo>
                <a:lnTo>
                  <a:pt x="1616075" y="311151"/>
                </a:lnTo>
                <a:cubicBezTo>
                  <a:pt x="1616075" y="353234"/>
                  <a:pt x="1581959" y="387350"/>
                  <a:pt x="1539876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85875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FOUR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25619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ePO Deployment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Verification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625969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Uploading certificates and completing the installation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50226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387969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min deployment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164" y="344164"/>
            <a:ext cx="1157250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spc="54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8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164" y="619495"/>
            <a:ext cx="11658546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39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Upload Certificate to ePO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1372" y="1101324"/>
            <a:ext cx="5627077" cy="2340313"/>
          </a:xfrm>
          <a:custGeom>
            <a:avLst/>
            <a:gdLst/>
            <a:ahLst/>
            <a:cxnLst/>
            <a:rect l="l" t="t" r="r" b="b"/>
            <a:pathLst>
              <a:path w="5627077" h="2340313">
                <a:moveTo>
                  <a:pt x="34416" y="0"/>
                </a:moveTo>
                <a:lnTo>
                  <a:pt x="5523822" y="0"/>
                </a:lnTo>
                <a:cubicBezTo>
                  <a:pt x="5580848" y="0"/>
                  <a:pt x="5627077" y="46229"/>
                  <a:pt x="5627077" y="103255"/>
                </a:cubicBezTo>
                <a:lnTo>
                  <a:pt x="5627077" y="2237059"/>
                </a:lnTo>
                <a:cubicBezTo>
                  <a:pt x="5627077" y="2294085"/>
                  <a:pt x="5580848" y="2340313"/>
                  <a:pt x="5523822" y="2340313"/>
                </a:cubicBezTo>
                <a:lnTo>
                  <a:pt x="34416" y="2340313"/>
                </a:lnTo>
                <a:cubicBezTo>
                  <a:pt x="15409" y="2340313"/>
                  <a:pt x="0" y="2324905"/>
                  <a:pt x="0" y="2305897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61372" y="1101324"/>
            <a:ext cx="34416" cy="2340313"/>
          </a:xfrm>
          <a:custGeom>
            <a:avLst/>
            <a:gdLst/>
            <a:ahLst/>
            <a:cxnLst/>
            <a:rect l="l" t="t" r="r" b="b"/>
            <a:pathLst>
              <a:path w="34416" h="2340313">
                <a:moveTo>
                  <a:pt x="34416" y="0"/>
                </a:moveTo>
                <a:lnTo>
                  <a:pt x="34416" y="0"/>
                </a:lnTo>
                <a:lnTo>
                  <a:pt x="34416" y="2340313"/>
                </a:lnTo>
                <a:lnTo>
                  <a:pt x="34416" y="2340313"/>
                </a:lnTo>
                <a:cubicBezTo>
                  <a:pt x="15409" y="2340313"/>
                  <a:pt x="0" y="2324905"/>
                  <a:pt x="0" y="2305897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72172" y="1307822"/>
            <a:ext cx="172082" cy="172082"/>
          </a:xfrm>
          <a:custGeom>
            <a:avLst/>
            <a:gdLst/>
            <a:ahLst/>
            <a:cxnLst/>
            <a:rect l="l" t="t" r="r" b="b"/>
            <a:pathLst>
              <a:path w="172082" h="172082">
                <a:moveTo>
                  <a:pt x="172082" y="32265"/>
                </a:moveTo>
                <a:cubicBezTo>
                  <a:pt x="172082" y="49137"/>
                  <a:pt x="152219" y="74311"/>
                  <a:pt x="143648" y="84360"/>
                </a:cubicBezTo>
                <a:cubicBezTo>
                  <a:pt x="142371" y="85839"/>
                  <a:pt x="140489" y="86411"/>
                  <a:pt x="138775" y="86041"/>
                </a:cubicBezTo>
                <a:lnTo>
                  <a:pt x="107551" y="86041"/>
                </a:lnTo>
                <a:cubicBezTo>
                  <a:pt x="101602" y="86041"/>
                  <a:pt x="96796" y="90847"/>
                  <a:pt x="96796" y="96796"/>
                </a:cubicBezTo>
                <a:cubicBezTo>
                  <a:pt x="96796" y="102745"/>
                  <a:pt x="101602" y="107551"/>
                  <a:pt x="107551" y="107551"/>
                </a:cubicBezTo>
                <a:lnTo>
                  <a:pt x="139817" y="107551"/>
                </a:lnTo>
                <a:cubicBezTo>
                  <a:pt x="157630" y="107551"/>
                  <a:pt x="172082" y="122003"/>
                  <a:pt x="172082" y="139817"/>
                </a:cubicBezTo>
                <a:cubicBezTo>
                  <a:pt x="172082" y="157630"/>
                  <a:pt x="157630" y="172082"/>
                  <a:pt x="139817" y="172082"/>
                </a:cubicBezTo>
                <a:lnTo>
                  <a:pt x="46919" y="172082"/>
                </a:lnTo>
                <a:cubicBezTo>
                  <a:pt x="49843" y="168754"/>
                  <a:pt x="53406" y="164486"/>
                  <a:pt x="57002" y="159713"/>
                </a:cubicBezTo>
                <a:cubicBezTo>
                  <a:pt x="59120" y="156890"/>
                  <a:pt x="61304" y="153798"/>
                  <a:pt x="63388" y="150572"/>
                </a:cubicBezTo>
                <a:lnTo>
                  <a:pt x="139817" y="150572"/>
                </a:lnTo>
                <a:cubicBezTo>
                  <a:pt x="145765" y="150572"/>
                  <a:pt x="150572" y="145765"/>
                  <a:pt x="150572" y="139817"/>
                </a:cubicBezTo>
                <a:cubicBezTo>
                  <a:pt x="150572" y="133868"/>
                  <a:pt x="145765" y="129061"/>
                  <a:pt x="139817" y="129061"/>
                </a:cubicBezTo>
                <a:lnTo>
                  <a:pt x="107551" y="129061"/>
                </a:lnTo>
                <a:cubicBezTo>
                  <a:pt x="89738" y="129061"/>
                  <a:pt x="75286" y="114609"/>
                  <a:pt x="75286" y="96796"/>
                </a:cubicBezTo>
                <a:cubicBezTo>
                  <a:pt x="75286" y="78983"/>
                  <a:pt x="89738" y="64531"/>
                  <a:pt x="107551" y="64531"/>
                </a:cubicBezTo>
                <a:lnTo>
                  <a:pt x="120928" y="64531"/>
                </a:lnTo>
                <a:cubicBezTo>
                  <a:pt x="113870" y="53944"/>
                  <a:pt x="107551" y="41777"/>
                  <a:pt x="107551" y="32265"/>
                </a:cubicBezTo>
                <a:cubicBezTo>
                  <a:pt x="107551" y="14452"/>
                  <a:pt x="122003" y="0"/>
                  <a:pt x="139817" y="0"/>
                </a:cubicBezTo>
                <a:cubicBezTo>
                  <a:pt x="157630" y="0"/>
                  <a:pt x="172082" y="14452"/>
                  <a:pt x="172082" y="32265"/>
                </a:cubicBezTo>
                <a:close/>
                <a:moveTo>
                  <a:pt x="39357" y="164385"/>
                </a:moveTo>
                <a:cubicBezTo>
                  <a:pt x="38080" y="165830"/>
                  <a:pt x="36937" y="167108"/>
                  <a:pt x="35962" y="168183"/>
                </a:cubicBezTo>
                <a:lnTo>
                  <a:pt x="35357" y="168855"/>
                </a:lnTo>
                <a:lnTo>
                  <a:pt x="35290" y="168788"/>
                </a:lnTo>
                <a:cubicBezTo>
                  <a:pt x="33274" y="170334"/>
                  <a:pt x="30383" y="170132"/>
                  <a:pt x="28568" y="168183"/>
                </a:cubicBezTo>
                <a:cubicBezTo>
                  <a:pt x="20099" y="158974"/>
                  <a:pt x="0" y="135279"/>
                  <a:pt x="0" y="118306"/>
                </a:cubicBezTo>
                <a:cubicBezTo>
                  <a:pt x="0" y="100493"/>
                  <a:pt x="14452" y="86041"/>
                  <a:pt x="32265" y="86041"/>
                </a:cubicBezTo>
                <a:cubicBezTo>
                  <a:pt x="50079" y="86041"/>
                  <a:pt x="64531" y="100493"/>
                  <a:pt x="64531" y="118306"/>
                </a:cubicBezTo>
                <a:cubicBezTo>
                  <a:pt x="64531" y="128389"/>
                  <a:pt x="57439" y="140825"/>
                  <a:pt x="49910" y="151210"/>
                </a:cubicBezTo>
                <a:cubicBezTo>
                  <a:pt x="46314" y="156151"/>
                  <a:pt x="42617" y="160621"/>
                  <a:pt x="39559" y="164150"/>
                </a:cubicBezTo>
                <a:lnTo>
                  <a:pt x="39357" y="164385"/>
                </a:lnTo>
                <a:close/>
                <a:moveTo>
                  <a:pt x="43020" y="118306"/>
                </a:moveTo>
                <a:cubicBezTo>
                  <a:pt x="43020" y="112370"/>
                  <a:pt x="38201" y="107551"/>
                  <a:pt x="32265" y="107551"/>
                </a:cubicBezTo>
                <a:cubicBezTo>
                  <a:pt x="26329" y="107551"/>
                  <a:pt x="21510" y="112370"/>
                  <a:pt x="21510" y="118306"/>
                </a:cubicBezTo>
                <a:cubicBezTo>
                  <a:pt x="21510" y="124242"/>
                  <a:pt x="26329" y="129061"/>
                  <a:pt x="32265" y="129061"/>
                </a:cubicBezTo>
                <a:cubicBezTo>
                  <a:pt x="38201" y="129061"/>
                  <a:pt x="43020" y="124242"/>
                  <a:pt x="43020" y="118306"/>
                </a:cubicBezTo>
                <a:close/>
                <a:moveTo>
                  <a:pt x="139817" y="43020"/>
                </a:moveTo>
                <a:cubicBezTo>
                  <a:pt x="145752" y="43020"/>
                  <a:pt x="150572" y="38201"/>
                  <a:pt x="150572" y="32265"/>
                </a:cubicBezTo>
                <a:cubicBezTo>
                  <a:pt x="150572" y="26329"/>
                  <a:pt x="145752" y="21510"/>
                  <a:pt x="139817" y="21510"/>
                </a:cubicBezTo>
                <a:cubicBezTo>
                  <a:pt x="133881" y="21510"/>
                  <a:pt x="129061" y="26329"/>
                  <a:pt x="129061" y="32265"/>
                </a:cubicBezTo>
                <a:cubicBezTo>
                  <a:pt x="129061" y="38201"/>
                  <a:pt x="133881" y="43020"/>
                  <a:pt x="139817" y="4302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65764" y="1273406"/>
            <a:ext cx="5136644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Navigate to Server Settings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0662" y="1617570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Text 7"/>
          <p:cNvSpPr/>
          <p:nvPr/>
        </p:nvSpPr>
        <p:spPr>
          <a:xfrm>
            <a:off x="516246" y="1617570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29242" y="1617570"/>
            <a:ext cx="3321180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Login to ePO console: </a:t>
            </a:r>
            <a:pPr>
              <a:lnSpc>
                <a:spcPct val="130000"/>
              </a:lnSpc>
            </a:pPr>
            <a:r>
              <a:rPr lang="en-US" sz="948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https://192.168.0.100:8443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0662" y="1961733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Text 10"/>
          <p:cNvSpPr/>
          <p:nvPr/>
        </p:nvSpPr>
        <p:spPr>
          <a:xfrm>
            <a:off x="516246" y="1961733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29242" y="1961733"/>
            <a:ext cx="1849880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Menu</a:t>
            </a:r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(hamburger icon)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0662" y="2305897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5" name="Text 13"/>
          <p:cNvSpPr/>
          <p:nvPr/>
        </p:nvSpPr>
        <p:spPr>
          <a:xfrm>
            <a:off x="516246" y="2305897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9242" y="2305897"/>
            <a:ext cx="2572624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 to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Configuration</a:t>
            </a:r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Settings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50662" y="2650061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8" name="Text 16"/>
          <p:cNvSpPr/>
          <p:nvPr/>
        </p:nvSpPr>
        <p:spPr>
          <a:xfrm>
            <a:off x="516246" y="2650061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242" y="2650061"/>
            <a:ext cx="3269555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the Setting Categories list, find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 Certificate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50662" y="2994224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1" name="Text 19"/>
          <p:cNvSpPr/>
          <p:nvPr/>
        </p:nvSpPr>
        <p:spPr>
          <a:xfrm>
            <a:off x="516246" y="2994224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29242" y="2994224"/>
            <a:ext cx="662515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Edit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61372" y="3579303"/>
            <a:ext cx="5627077" cy="1445488"/>
          </a:xfrm>
          <a:custGeom>
            <a:avLst/>
            <a:gdLst/>
            <a:ahLst/>
            <a:cxnLst/>
            <a:rect l="l" t="t" r="r" b="b"/>
            <a:pathLst>
              <a:path w="5627077" h="1445488">
                <a:moveTo>
                  <a:pt x="34416" y="0"/>
                </a:moveTo>
                <a:lnTo>
                  <a:pt x="5523826" y="0"/>
                </a:lnTo>
                <a:cubicBezTo>
                  <a:pt x="5580850" y="0"/>
                  <a:pt x="5627077" y="46227"/>
                  <a:pt x="5627077" y="103251"/>
                </a:cubicBezTo>
                <a:lnTo>
                  <a:pt x="5627077" y="1342236"/>
                </a:lnTo>
                <a:cubicBezTo>
                  <a:pt x="5627077" y="1399261"/>
                  <a:pt x="5580850" y="1445488"/>
                  <a:pt x="5523826" y="1445488"/>
                </a:cubicBezTo>
                <a:lnTo>
                  <a:pt x="34416" y="1445488"/>
                </a:lnTo>
                <a:cubicBezTo>
                  <a:pt x="15409" y="1445488"/>
                  <a:pt x="0" y="1430079"/>
                  <a:pt x="0" y="1411071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361372" y="3579303"/>
            <a:ext cx="34416" cy="1445488"/>
          </a:xfrm>
          <a:custGeom>
            <a:avLst/>
            <a:gdLst/>
            <a:ahLst/>
            <a:cxnLst/>
            <a:rect l="l" t="t" r="r" b="b"/>
            <a:pathLst>
              <a:path w="34416" h="1445488">
                <a:moveTo>
                  <a:pt x="34416" y="0"/>
                </a:moveTo>
                <a:lnTo>
                  <a:pt x="34416" y="0"/>
                </a:lnTo>
                <a:lnTo>
                  <a:pt x="34416" y="1445488"/>
                </a:lnTo>
                <a:lnTo>
                  <a:pt x="34416" y="1445488"/>
                </a:lnTo>
                <a:cubicBezTo>
                  <a:pt x="15409" y="1445488"/>
                  <a:pt x="0" y="1430079"/>
                  <a:pt x="0" y="1411071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5" name="Shape 23"/>
          <p:cNvSpPr/>
          <p:nvPr/>
        </p:nvSpPr>
        <p:spPr>
          <a:xfrm>
            <a:off x="582927" y="3785801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25980" y="840"/>
                </a:moveTo>
                <a:cubicBezTo>
                  <a:pt x="28703" y="-538"/>
                  <a:pt x="31996" y="-235"/>
                  <a:pt x="34416" y="1613"/>
                </a:cubicBezTo>
                <a:lnTo>
                  <a:pt x="141968" y="82243"/>
                </a:lnTo>
                <a:cubicBezTo>
                  <a:pt x="144757" y="84327"/>
                  <a:pt x="145866" y="87957"/>
                  <a:pt x="144791" y="91250"/>
                </a:cubicBezTo>
                <a:cubicBezTo>
                  <a:pt x="143715" y="94544"/>
                  <a:pt x="140623" y="96762"/>
                  <a:pt x="137128" y="96762"/>
                </a:cubicBezTo>
                <a:lnTo>
                  <a:pt x="85940" y="96762"/>
                </a:lnTo>
                <a:lnTo>
                  <a:pt x="115819" y="156487"/>
                </a:lnTo>
                <a:cubicBezTo>
                  <a:pt x="118474" y="161797"/>
                  <a:pt x="116323" y="168250"/>
                  <a:pt x="111013" y="170906"/>
                </a:cubicBezTo>
                <a:cubicBezTo>
                  <a:pt x="105703" y="173561"/>
                  <a:pt x="99250" y="171410"/>
                  <a:pt x="96594" y="166099"/>
                </a:cubicBezTo>
                <a:lnTo>
                  <a:pt x="66715" y="106375"/>
                </a:lnTo>
                <a:lnTo>
                  <a:pt x="36030" y="147311"/>
                </a:lnTo>
                <a:cubicBezTo>
                  <a:pt x="33946" y="150101"/>
                  <a:pt x="30316" y="151210"/>
                  <a:pt x="27022" y="150135"/>
                </a:cubicBezTo>
                <a:cubicBezTo>
                  <a:pt x="23728" y="149059"/>
                  <a:pt x="21510" y="145967"/>
                  <a:pt x="21510" y="142505"/>
                </a:cubicBezTo>
                <a:lnTo>
                  <a:pt x="21510" y="8066"/>
                </a:lnTo>
                <a:cubicBezTo>
                  <a:pt x="21510" y="5008"/>
                  <a:pt x="23224" y="2218"/>
                  <a:pt x="25980" y="84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6" name="Text 24"/>
          <p:cNvSpPr/>
          <p:nvPr/>
        </p:nvSpPr>
        <p:spPr>
          <a:xfrm>
            <a:off x="765764" y="3751385"/>
            <a:ext cx="5136644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Select Certificate Option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7870" y="4095548"/>
            <a:ext cx="5248497" cy="757160"/>
          </a:xfrm>
          <a:custGeom>
            <a:avLst/>
            <a:gdLst/>
            <a:ahLst/>
            <a:cxnLst/>
            <a:rect l="l" t="t" r="r" b="b"/>
            <a:pathLst>
              <a:path w="5248497" h="757160">
                <a:moveTo>
                  <a:pt x="34416" y="0"/>
                </a:moveTo>
                <a:lnTo>
                  <a:pt x="5179663" y="0"/>
                </a:lnTo>
                <a:cubicBezTo>
                  <a:pt x="5217654" y="0"/>
                  <a:pt x="5248497" y="30843"/>
                  <a:pt x="5248497" y="68833"/>
                </a:cubicBezTo>
                <a:lnTo>
                  <a:pt x="5248497" y="688327"/>
                </a:lnTo>
                <a:cubicBezTo>
                  <a:pt x="5248497" y="726342"/>
                  <a:pt x="5217679" y="757160"/>
                  <a:pt x="5179663" y="757160"/>
                </a:cubicBezTo>
                <a:lnTo>
                  <a:pt x="34416" y="757160"/>
                </a:lnTo>
                <a:cubicBezTo>
                  <a:pt x="15421" y="757160"/>
                  <a:pt x="0" y="741739"/>
                  <a:pt x="0" y="722744"/>
                </a:cubicBezTo>
                <a:lnTo>
                  <a:pt x="0" y="34416"/>
                </a:lnTo>
                <a:cubicBezTo>
                  <a:pt x="0" y="15421"/>
                  <a:pt x="15421" y="0"/>
                  <a:pt x="34416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567870" y="4095548"/>
            <a:ext cx="34416" cy="757160"/>
          </a:xfrm>
          <a:custGeom>
            <a:avLst/>
            <a:gdLst/>
            <a:ahLst/>
            <a:cxnLst/>
            <a:rect l="l" t="t" r="r" b="b"/>
            <a:pathLst>
              <a:path w="34416" h="757160">
                <a:moveTo>
                  <a:pt x="34416" y="0"/>
                </a:moveTo>
                <a:lnTo>
                  <a:pt x="34416" y="0"/>
                </a:lnTo>
                <a:lnTo>
                  <a:pt x="34416" y="757160"/>
                </a:lnTo>
                <a:lnTo>
                  <a:pt x="34416" y="757160"/>
                </a:lnTo>
                <a:cubicBezTo>
                  <a:pt x="15409" y="757160"/>
                  <a:pt x="0" y="741751"/>
                  <a:pt x="0" y="722744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9" name="Text 27"/>
          <p:cNvSpPr/>
          <p:nvPr/>
        </p:nvSpPr>
        <p:spPr>
          <a:xfrm>
            <a:off x="722744" y="4233214"/>
            <a:ext cx="5024790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22744" y="4474128"/>
            <a:ext cx="5033394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"Use the provided certificate and private key"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44164" y="5162456"/>
            <a:ext cx="5644285" cy="1032491"/>
          </a:xfrm>
          <a:custGeom>
            <a:avLst/>
            <a:gdLst/>
            <a:ahLst/>
            <a:cxnLst/>
            <a:rect l="l" t="t" r="r" b="b"/>
            <a:pathLst>
              <a:path w="5644285" h="1032491">
                <a:moveTo>
                  <a:pt x="103249" y="0"/>
                </a:moveTo>
                <a:lnTo>
                  <a:pt x="5541036" y="0"/>
                </a:lnTo>
                <a:cubicBezTo>
                  <a:pt x="5598059" y="0"/>
                  <a:pt x="5644285" y="46226"/>
                  <a:pt x="5644285" y="103249"/>
                </a:cubicBezTo>
                <a:lnTo>
                  <a:pt x="5644285" y="929242"/>
                </a:lnTo>
                <a:cubicBezTo>
                  <a:pt x="5644285" y="986265"/>
                  <a:pt x="5598059" y="1032491"/>
                  <a:pt x="5541036" y="1032491"/>
                </a:cubicBezTo>
                <a:lnTo>
                  <a:pt x="103249" y="1032491"/>
                </a:lnTo>
                <a:cubicBezTo>
                  <a:pt x="46226" y="1032491"/>
                  <a:pt x="0" y="986265"/>
                  <a:pt x="0" y="929242"/>
                </a:cubicBezTo>
                <a:lnTo>
                  <a:pt x="0" y="103249"/>
                </a:lnTo>
                <a:cubicBezTo>
                  <a:pt x="0" y="46226"/>
                  <a:pt x="46226" y="0"/>
                  <a:pt x="10324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32" name="Shape 30"/>
          <p:cNvSpPr/>
          <p:nvPr/>
        </p:nvSpPr>
        <p:spPr>
          <a:xfrm>
            <a:off x="503339" y="5343142"/>
            <a:ext cx="154874" cy="154874"/>
          </a:xfrm>
          <a:custGeom>
            <a:avLst/>
            <a:gdLst/>
            <a:ahLst/>
            <a:cxnLst/>
            <a:rect l="l" t="t" r="r" b="b"/>
            <a:pathLst>
              <a:path w="154874" h="154874">
                <a:moveTo>
                  <a:pt x="77437" y="154874"/>
                </a:moveTo>
                <a:cubicBezTo>
                  <a:pt x="120175" y="154874"/>
                  <a:pt x="154874" y="120175"/>
                  <a:pt x="154874" y="77437"/>
                </a:cubicBezTo>
                <a:cubicBezTo>
                  <a:pt x="154874" y="34698"/>
                  <a:pt x="120175" y="0"/>
                  <a:pt x="77437" y="0"/>
                </a:cubicBezTo>
                <a:cubicBezTo>
                  <a:pt x="34698" y="0"/>
                  <a:pt x="0" y="34698"/>
                  <a:pt x="0" y="77437"/>
                </a:cubicBezTo>
                <a:cubicBezTo>
                  <a:pt x="0" y="120175"/>
                  <a:pt x="34698" y="154874"/>
                  <a:pt x="77437" y="154874"/>
                </a:cubicBezTo>
                <a:close/>
                <a:moveTo>
                  <a:pt x="77437" y="53238"/>
                </a:moveTo>
                <a:cubicBezTo>
                  <a:pt x="72083" y="53238"/>
                  <a:pt x="67757" y="57563"/>
                  <a:pt x="67757" y="62917"/>
                </a:cubicBezTo>
                <a:cubicBezTo>
                  <a:pt x="67757" y="66941"/>
                  <a:pt x="64521" y="70177"/>
                  <a:pt x="60498" y="70177"/>
                </a:cubicBezTo>
                <a:cubicBezTo>
                  <a:pt x="56474" y="70177"/>
                  <a:pt x="53238" y="66941"/>
                  <a:pt x="53238" y="62917"/>
                </a:cubicBezTo>
                <a:cubicBezTo>
                  <a:pt x="53238" y="49547"/>
                  <a:pt x="64067" y="38718"/>
                  <a:pt x="77437" y="38718"/>
                </a:cubicBezTo>
                <a:cubicBezTo>
                  <a:pt x="90807" y="38718"/>
                  <a:pt x="101636" y="49547"/>
                  <a:pt x="101636" y="62917"/>
                </a:cubicBezTo>
                <a:cubicBezTo>
                  <a:pt x="101636" y="77195"/>
                  <a:pt x="90746" y="83245"/>
                  <a:pt x="84697" y="85453"/>
                </a:cubicBezTo>
                <a:lnTo>
                  <a:pt x="84697" y="86602"/>
                </a:lnTo>
                <a:cubicBezTo>
                  <a:pt x="84697" y="90625"/>
                  <a:pt x="81460" y="93862"/>
                  <a:pt x="77437" y="93862"/>
                </a:cubicBezTo>
                <a:cubicBezTo>
                  <a:pt x="73414" y="93862"/>
                  <a:pt x="70177" y="90625"/>
                  <a:pt x="70177" y="86602"/>
                </a:cubicBezTo>
                <a:lnTo>
                  <a:pt x="70177" y="84152"/>
                </a:lnTo>
                <a:cubicBezTo>
                  <a:pt x="70177" y="77951"/>
                  <a:pt x="74654" y="73504"/>
                  <a:pt x="79282" y="71992"/>
                </a:cubicBezTo>
                <a:cubicBezTo>
                  <a:pt x="81218" y="71357"/>
                  <a:pt x="83275" y="70328"/>
                  <a:pt x="84787" y="68876"/>
                </a:cubicBezTo>
                <a:cubicBezTo>
                  <a:pt x="86088" y="67606"/>
                  <a:pt x="87116" y="65852"/>
                  <a:pt x="87116" y="62948"/>
                </a:cubicBezTo>
                <a:cubicBezTo>
                  <a:pt x="87116" y="57594"/>
                  <a:pt x="82791" y="53268"/>
                  <a:pt x="77437" y="53268"/>
                </a:cubicBezTo>
                <a:close/>
                <a:moveTo>
                  <a:pt x="67757" y="111315"/>
                </a:moveTo>
                <a:cubicBezTo>
                  <a:pt x="67757" y="105973"/>
                  <a:pt x="72095" y="101636"/>
                  <a:pt x="77437" y="101636"/>
                </a:cubicBezTo>
                <a:cubicBezTo>
                  <a:pt x="82779" y="101636"/>
                  <a:pt x="87116" y="105973"/>
                  <a:pt x="87116" y="111315"/>
                </a:cubicBezTo>
                <a:cubicBezTo>
                  <a:pt x="87116" y="116658"/>
                  <a:pt x="82779" y="120995"/>
                  <a:pt x="77437" y="120995"/>
                </a:cubicBezTo>
                <a:cubicBezTo>
                  <a:pt x="72095" y="120995"/>
                  <a:pt x="67757" y="116658"/>
                  <a:pt x="67757" y="111315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3" name="Text 31"/>
          <p:cNvSpPr/>
          <p:nvPr/>
        </p:nvSpPr>
        <p:spPr>
          <a:xfrm>
            <a:off x="679723" y="5300121"/>
            <a:ext cx="5248497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9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Leave Password Empty?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81829" y="5609869"/>
            <a:ext cx="5437787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ca-rsa.key file is the </a:t>
            </a:r>
            <a:pPr>
              <a:lnSpc>
                <a:spcPct val="140000"/>
              </a:lnSpc>
            </a:pPr>
            <a:r>
              <a:rPr lang="en-US" sz="1084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converted unencrypted key</a:t>
            </a:r>
            <a:pPr>
              <a:lnSpc>
                <a:spcPct val="140000"/>
              </a:lnSpc>
            </a:pPr>
            <a:r>
              <a:rPr lang="en-US" sz="1084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Step 6. It doesn't have a password.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8711" y="1101324"/>
            <a:ext cx="5644285" cy="2693081"/>
          </a:xfrm>
          <a:custGeom>
            <a:avLst/>
            <a:gdLst/>
            <a:ahLst/>
            <a:cxnLst/>
            <a:rect l="l" t="t" r="r" b="b"/>
            <a:pathLst>
              <a:path w="5644285" h="2693081">
                <a:moveTo>
                  <a:pt x="103253" y="0"/>
                </a:moveTo>
                <a:lnTo>
                  <a:pt x="5541032" y="0"/>
                </a:lnTo>
                <a:cubicBezTo>
                  <a:pt x="5598057" y="0"/>
                  <a:pt x="5644285" y="46228"/>
                  <a:pt x="5644285" y="103253"/>
                </a:cubicBezTo>
                <a:lnTo>
                  <a:pt x="5644285" y="2589828"/>
                </a:lnTo>
                <a:cubicBezTo>
                  <a:pt x="5644285" y="2646815"/>
                  <a:pt x="5598019" y="2693081"/>
                  <a:pt x="5541032" y="2693081"/>
                </a:cubicBezTo>
                <a:lnTo>
                  <a:pt x="103253" y="2693081"/>
                </a:lnTo>
                <a:cubicBezTo>
                  <a:pt x="46228" y="2693081"/>
                  <a:pt x="0" y="2646853"/>
                  <a:pt x="0" y="2589828"/>
                </a:cubicBezTo>
                <a:lnTo>
                  <a:pt x="0" y="103253"/>
                </a:lnTo>
                <a:cubicBezTo>
                  <a:pt x="0" y="46266"/>
                  <a:pt x="46266" y="0"/>
                  <a:pt x="103253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6403059" y="1307822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86041" y="36735"/>
                </a:moveTo>
                <a:lnTo>
                  <a:pt x="86041" y="107551"/>
                </a:lnTo>
                <a:cubicBezTo>
                  <a:pt x="86041" y="113500"/>
                  <a:pt x="81235" y="118306"/>
                  <a:pt x="75286" y="118306"/>
                </a:cubicBezTo>
                <a:cubicBezTo>
                  <a:pt x="69337" y="118306"/>
                  <a:pt x="64531" y="113500"/>
                  <a:pt x="64531" y="107551"/>
                </a:cubicBezTo>
                <a:lnTo>
                  <a:pt x="64531" y="36735"/>
                </a:lnTo>
                <a:lnTo>
                  <a:pt x="50616" y="50650"/>
                </a:lnTo>
                <a:cubicBezTo>
                  <a:pt x="46415" y="54851"/>
                  <a:pt x="39592" y="54851"/>
                  <a:pt x="35391" y="50650"/>
                </a:cubicBezTo>
                <a:cubicBezTo>
                  <a:pt x="31190" y="46449"/>
                  <a:pt x="31190" y="39626"/>
                  <a:pt x="35391" y="35425"/>
                </a:cubicBezTo>
                <a:lnTo>
                  <a:pt x="67656" y="3159"/>
                </a:lnTo>
                <a:cubicBezTo>
                  <a:pt x="71858" y="-1042"/>
                  <a:pt x="78680" y="-1042"/>
                  <a:pt x="82882" y="3159"/>
                </a:cubicBezTo>
                <a:lnTo>
                  <a:pt x="115147" y="35425"/>
                </a:lnTo>
                <a:cubicBezTo>
                  <a:pt x="119348" y="39626"/>
                  <a:pt x="119348" y="46449"/>
                  <a:pt x="115147" y="50650"/>
                </a:cubicBezTo>
                <a:cubicBezTo>
                  <a:pt x="110946" y="54851"/>
                  <a:pt x="104123" y="54851"/>
                  <a:pt x="99922" y="50650"/>
                </a:cubicBezTo>
                <a:lnTo>
                  <a:pt x="86041" y="36735"/>
                </a:lnTo>
                <a:close/>
                <a:moveTo>
                  <a:pt x="75286" y="134439"/>
                </a:moveTo>
                <a:cubicBezTo>
                  <a:pt x="90141" y="134439"/>
                  <a:pt x="102174" y="122407"/>
                  <a:pt x="102174" y="107551"/>
                </a:cubicBezTo>
                <a:lnTo>
                  <a:pt x="129061" y="107551"/>
                </a:lnTo>
                <a:cubicBezTo>
                  <a:pt x="140926" y="107551"/>
                  <a:pt x="150572" y="117197"/>
                  <a:pt x="150572" y="129061"/>
                </a:cubicBezTo>
                <a:lnTo>
                  <a:pt x="150572" y="139817"/>
                </a:lnTo>
                <a:cubicBezTo>
                  <a:pt x="150572" y="151681"/>
                  <a:pt x="140926" y="161327"/>
                  <a:pt x="129061" y="161327"/>
                </a:cubicBezTo>
                <a:lnTo>
                  <a:pt x="21510" y="161327"/>
                </a:lnTo>
                <a:cubicBezTo>
                  <a:pt x="9646" y="161327"/>
                  <a:pt x="0" y="151681"/>
                  <a:pt x="0" y="139817"/>
                </a:cubicBezTo>
                <a:lnTo>
                  <a:pt x="0" y="129061"/>
                </a:lnTo>
                <a:cubicBezTo>
                  <a:pt x="0" y="117197"/>
                  <a:pt x="9646" y="107551"/>
                  <a:pt x="21510" y="107551"/>
                </a:cubicBezTo>
                <a:lnTo>
                  <a:pt x="48398" y="107551"/>
                </a:lnTo>
                <a:cubicBezTo>
                  <a:pt x="48398" y="122407"/>
                  <a:pt x="60430" y="134439"/>
                  <a:pt x="75286" y="134439"/>
                </a:cubicBezTo>
                <a:close/>
                <a:moveTo>
                  <a:pt x="123684" y="142505"/>
                </a:moveTo>
                <a:cubicBezTo>
                  <a:pt x="128136" y="142505"/>
                  <a:pt x="131750" y="138891"/>
                  <a:pt x="131750" y="134439"/>
                </a:cubicBezTo>
                <a:cubicBezTo>
                  <a:pt x="131750" y="129987"/>
                  <a:pt x="128136" y="126373"/>
                  <a:pt x="123684" y="126373"/>
                </a:cubicBezTo>
                <a:cubicBezTo>
                  <a:pt x="119232" y="126373"/>
                  <a:pt x="115618" y="129987"/>
                  <a:pt x="115618" y="134439"/>
                </a:cubicBezTo>
                <a:cubicBezTo>
                  <a:pt x="115618" y="138891"/>
                  <a:pt x="119232" y="142505"/>
                  <a:pt x="123684" y="142505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7" name="Text 35"/>
          <p:cNvSpPr/>
          <p:nvPr/>
        </p:nvSpPr>
        <p:spPr>
          <a:xfrm>
            <a:off x="6585896" y="1273406"/>
            <a:ext cx="5171060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Upload Files</a:t>
            </a:r>
            <a:endParaRPr lang="en-US" sz="16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370793" y="1617570"/>
          <a:ext cx="5300121" cy="2004754"/>
        </p:xfrm>
        <a:graphic>
          <a:graphicData uri="http://schemas.openxmlformats.org/drawingml/2006/table">
            <a:tbl>
              <a:tblPr/>
              <a:tblGrid>
                <a:gridCol w="2662946"/>
                <a:gridCol w="2637175"/>
              </a:tblGrid>
              <a:tr h="501189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Field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File to Select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</a:tr>
              <a:tr h="50118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Certificate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C:\ssl\certs\ca.cer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0118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Private key (PEM)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C:\ssl\keys\ca-rsa.key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501189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Private key password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Leave EMPTY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7665" marR="137665" marT="103249" marB="103249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</a:tr>
            </a:tbl>
          </a:graphicData>
        </a:graphic>
      </p:graphicFrame>
      <p:sp>
        <p:nvSpPr>
          <p:cNvPr id="39" name="Shape 36"/>
          <p:cNvSpPr/>
          <p:nvPr/>
        </p:nvSpPr>
        <p:spPr>
          <a:xfrm>
            <a:off x="6198711" y="3934936"/>
            <a:ext cx="5644285" cy="2409146"/>
          </a:xfrm>
          <a:custGeom>
            <a:avLst/>
            <a:gdLst/>
            <a:ahLst/>
            <a:cxnLst/>
            <a:rect l="l" t="t" r="r" b="b"/>
            <a:pathLst>
              <a:path w="5644285" h="2409146">
                <a:moveTo>
                  <a:pt x="103256" y="0"/>
                </a:moveTo>
                <a:lnTo>
                  <a:pt x="5541029" y="0"/>
                </a:lnTo>
                <a:cubicBezTo>
                  <a:pt x="5598056" y="0"/>
                  <a:pt x="5644285" y="46229"/>
                  <a:pt x="5644285" y="103256"/>
                </a:cubicBezTo>
                <a:lnTo>
                  <a:pt x="5644285" y="2305890"/>
                </a:lnTo>
                <a:cubicBezTo>
                  <a:pt x="5644285" y="2362917"/>
                  <a:pt x="5598056" y="2409146"/>
                  <a:pt x="5541029" y="2409146"/>
                </a:cubicBezTo>
                <a:lnTo>
                  <a:pt x="103256" y="2409146"/>
                </a:lnTo>
                <a:cubicBezTo>
                  <a:pt x="46229" y="2409146"/>
                  <a:pt x="0" y="2362917"/>
                  <a:pt x="0" y="2305890"/>
                </a:cubicBezTo>
                <a:lnTo>
                  <a:pt x="0" y="103256"/>
                </a:lnTo>
                <a:cubicBezTo>
                  <a:pt x="0" y="46229"/>
                  <a:pt x="46229" y="0"/>
                  <a:pt x="10325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Shape 37"/>
          <p:cNvSpPr/>
          <p:nvPr/>
        </p:nvSpPr>
        <p:spPr>
          <a:xfrm>
            <a:off x="6403059" y="4141434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21510" y="10755"/>
                </a:moveTo>
                <a:cubicBezTo>
                  <a:pt x="9646" y="10755"/>
                  <a:pt x="0" y="20401"/>
                  <a:pt x="0" y="32265"/>
                </a:cubicBezTo>
                <a:lnTo>
                  <a:pt x="0" y="139817"/>
                </a:lnTo>
                <a:cubicBezTo>
                  <a:pt x="0" y="151681"/>
                  <a:pt x="9646" y="161327"/>
                  <a:pt x="21510" y="161327"/>
                </a:cubicBezTo>
                <a:lnTo>
                  <a:pt x="129061" y="161327"/>
                </a:lnTo>
                <a:cubicBezTo>
                  <a:pt x="140926" y="161327"/>
                  <a:pt x="150572" y="151681"/>
                  <a:pt x="150572" y="139817"/>
                </a:cubicBezTo>
                <a:lnTo>
                  <a:pt x="150572" y="58246"/>
                </a:lnTo>
                <a:cubicBezTo>
                  <a:pt x="150572" y="52532"/>
                  <a:pt x="148320" y="47054"/>
                  <a:pt x="144287" y="43020"/>
                </a:cubicBezTo>
                <a:lnTo>
                  <a:pt x="118306" y="17040"/>
                </a:lnTo>
                <a:cubicBezTo>
                  <a:pt x="114273" y="13007"/>
                  <a:pt x="108795" y="10755"/>
                  <a:pt x="103081" y="10755"/>
                </a:cubicBezTo>
                <a:lnTo>
                  <a:pt x="21510" y="10755"/>
                </a:lnTo>
                <a:close/>
                <a:moveTo>
                  <a:pt x="32265" y="43020"/>
                </a:moveTo>
                <a:cubicBezTo>
                  <a:pt x="32265" y="37072"/>
                  <a:pt x="37072" y="32265"/>
                  <a:pt x="43020" y="32265"/>
                </a:cubicBezTo>
                <a:lnTo>
                  <a:pt x="96796" y="32265"/>
                </a:lnTo>
                <a:cubicBezTo>
                  <a:pt x="102745" y="32265"/>
                  <a:pt x="107551" y="37072"/>
                  <a:pt x="107551" y="43020"/>
                </a:cubicBezTo>
                <a:lnTo>
                  <a:pt x="107551" y="64531"/>
                </a:lnTo>
                <a:cubicBezTo>
                  <a:pt x="107551" y="70480"/>
                  <a:pt x="102745" y="75286"/>
                  <a:pt x="96796" y="75286"/>
                </a:cubicBezTo>
                <a:lnTo>
                  <a:pt x="43020" y="75286"/>
                </a:lnTo>
                <a:cubicBezTo>
                  <a:pt x="37072" y="75286"/>
                  <a:pt x="32265" y="70480"/>
                  <a:pt x="32265" y="64531"/>
                </a:cubicBezTo>
                <a:lnTo>
                  <a:pt x="32265" y="43020"/>
                </a:lnTo>
                <a:close/>
                <a:moveTo>
                  <a:pt x="75286" y="96796"/>
                </a:moveTo>
                <a:cubicBezTo>
                  <a:pt x="87158" y="96796"/>
                  <a:pt x="96796" y="106434"/>
                  <a:pt x="96796" y="118306"/>
                </a:cubicBezTo>
                <a:cubicBezTo>
                  <a:pt x="96796" y="130178"/>
                  <a:pt x="87158" y="139817"/>
                  <a:pt x="75286" y="139817"/>
                </a:cubicBezTo>
                <a:cubicBezTo>
                  <a:pt x="63414" y="139817"/>
                  <a:pt x="53776" y="130178"/>
                  <a:pt x="53776" y="118306"/>
                </a:cubicBezTo>
                <a:cubicBezTo>
                  <a:pt x="53776" y="106434"/>
                  <a:pt x="63414" y="96796"/>
                  <a:pt x="75286" y="96796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1" name="Text 38"/>
          <p:cNvSpPr/>
          <p:nvPr/>
        </p:nvSpPr>
        <p:spPr>
          <a:xfrm>
            <a:off x="6585896" y="4107018"/>
            <a:ext cx="5171060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Save Changes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370793" y="4451181"/>
            <a:ext cx="275331" cy="275331"/>
          </a:xfrm>
          <a:custGeom>
            <a:avLst/>
            <a:gdLst/>
            <a:ahLst/>
            <a:cxnLst/>
            <a:rect l="l" t="t" r="r" b="b"/>
            <a:pathLst>
              <a:path w="275331" h="275331">
                <a:moveTo>
                  <a:pt x="137665" y="0"/>
                </a:moveTo>
                <a:lnTo>
                  <a:pt x="137665" y="0"/>
                </a:lnTo>
                <a:cubicBezTo>
                  <a:pt x="213696" y="0"/>
                  <a:pt x="275331" y="61635"/>
                  <a:pt x="275331" y="137665"/>
                </a:cubicBezTo>
                <a:lnTo>
                  <a:pt x="275331" y="137665"/>
                </a:lnTo>
                <a:cubicBezTo>
                  <a:pt x="275331" y="213696"/>
                  <a:pt x="213696" y="275331"/>
                  <a:pt x="137665" y="275331"/>
                </a:cubicBezTo>
                <a:lnTo>
                  <a:pt x="137665" y="275331"/>
                </a:lnTo>
                <a:cubicBezTo>
                  <a:pt x="61635" y="275331"/>
                  <a:pt x="0" y="213696"/>
                  <a:pt x="0" y="137665"/>
                </a:cubicBezTo>
                <a:lnTo>
                  <a:pt x="0" y="137665"/>
                </a:lnTo>
                <a:cubicBezTo>
                  <a:pt x="0" y="61635"/>
                  <a:pt x="61635" y="0"/>
                  <a:pt x="13766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3" name="Text 40"/>
          <p:cNvSpPr/>
          <p:nvPr/>
        </p:nvSpPr>
        <p:spPr>
          <a:xfrm>
            <a:off x="6336377" y="4451181"/>
            <a:ext cx="344164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749373" y="4451181"/>
            <a:ext cx="722744" cy="240915"/>
          </a:xfrm>
          <a:prstGeom prst="rect">
            <a:avLst/>
          </a:prstGeom>
          <a:noFill/>
          <a:ln/>
        </p:spPr>
        <p:txBody>
          <a:bodyPr wrap="square" lIns="0" tIns="34416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388001" y="4864178"/>
            <a:ext cx="5282913" cy="1307822"/>
          </a:xfrm>
          <a:custGeom>
            <a:avLst/>
            <a:gdLst/>
            <a:ahLst/>
            <a:cxnLst/>
            <a:rect l="l" t="t" r="r" b="b"/>
            <a:pathLst>
              <a:path w="5282913" h="1307822">
                <a:moveTo>
                  <a:pt x="34416" y="0"/>
                </a:moveTo>
                <a:lnTo>
                  <a:pt x="5214083" y="0"/>
                </a:lnTo>
                <a:cubicBezTo>
                  <a:pt x="5252097" y="0"/>
                  <a:pt x="5282913" y="30817"/>
                  <a:pt x="5282913" y="68831"/>
                </a:cubicBezTo>
                <a:lnTo>
                  <a:pt x="5282913" y="1238991"/>
                </a:lnTo>
                <a:cubicBezTo>
                  <a:pt x="5282913" y="1277006"/>
                  <a:pt x="5252097" y="1307822"/>
                  <a:pt x="5214083" y="1307822"/>
                </a:cubicBezTo>
                <a:lnTo>
                  <a:pt x="34416" y="1307822"/>
                </a:lnTo>
                <a:cubicBezTo>
                  <a:pt x="15409" y="1307822"/>
                  <a:pt x="0" y="1292413"/>
                  <a:pt x="0" y="1273406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46" name="Shape 43"/>
          <p:cNvSpPr/>
          <p:nvPr/>
        </p:nvSpPr>
        <p:spPr>
          <a:xfrm>
            <a:off x="6388001" y="4864178"/>
            <a:ext cx="34416" cy="1307822"/>
          </a:xfrm>
          <a:custGeom>
            <a:avLst/>
            <a:gdLst/>
            <a:ahLst/>
            <a:cxnLst/>
            <a:rect l="l" t="t" r="r" b="b"/>
            <a:pathLst>
              <a:path w="34416" h="1307822">
                <a:moveTo>
                  <a:pt x="34416" y="0"/>
                </a:moveTo>
                <a:lnTo>
                  <a:pt x="34416" y="0"/>
                </a:lnTo>
                <a:lnTo>
                  <a:pt x="34416" y="1307822"/>
                </a:lnTo>
                <a:lnTo>
                  <a:pt x="34416" y="1307822"/>
                </a:lnTo>
                <a:cubicBezTo>
                  <a:pt x="15409" y="1307822"/>
                  <a:pt x="0" y="1292413"/>
                  <a:pt x="0" y="1273406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47" name="Text 44"/>
          <p:cNvSpPr/>
          <p:nvPr/>
        </p:nvSpPr>
        <p:spPr>
          <a:xfrm>
            <a:off x="6542875" y="5001843"/>
            <a:ext cx="5059207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 Message: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6551479" y="5285778"/>
            <a:ext cx="4973166" cy="739952"/>
          </a:xfrm>
          <a:custGeom>
            <a:avLst/>
            <a:gdLst/>
            <a:ahLst/>
            <a:cxnLst/>
            <a:rect l="l" t="t" r="r" b="b"/>
            <a:pathLst>
              <a:path w="4973166" h="739952">
                <a:moveTo>
                  <a:pt x="34415" y="0"/>
                </a:moveTo>
                <a:lnTo>
                  <a:pt x="4938751" y="0"/>
                </a:lnTo>
                <a:cubicBezTo>
                  <a:pt x="4957758" y="0"/>
                  <a:pt x="4973166" y="15408"/>
                  <a:pt x="4973166" y="34415"/>
                </a:cubicBezTo>
                <a:lnTo>
                  <a:pt x="4973166" y="705537"/>
                </a:lnTo>
                <a:cubicBezTo>
                  <a:pt x="4973166" y="724544"/>
                  <a:pt x="4957758" y="739952"/>
                  <a:pt x="4938751" y="739952"/>
                </a:cubicBezTo>
                <a:lnTo>
                  <a:pt x="34415" y="739952"/>
                </a:lnTo>
                <a:cubicBezTo>
                  <a:pt x="15408" y="739952"/>
                  <a:pt x="0" y="724544"/>
                  <a:pt x="0" y="705537"/>
                </a:cubicBezTo>
                <a:lnTo>
                  <a:pt x="0" y="34415"/>
                </a:lnTo>
                <a:cubicBezTo>
                  <a:pt x="0" y="15408"/>
                  <a:pt x="15408" y="0"/>
                  <a:pt x="34415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6663332" y="5397632"/>
            <a:ext cx="4809688" cy="5162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8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user 'admin' updated the CA certificate for the certificate-based authentication at [date/time]. ePolicy Orchestrator - On-prem must be restarted for this to take effect.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9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Restart ePO Server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11410950" cy="1143000"/>
          </a:xfrm>
          <a:custGeom>
            <a:avLst/>
            <a:gdLst/>
            <a:ahLst/>
            <a:cxnLst/>
            <a:rect l="l" t="t" r="r" b="b"/>
            <a:pathLst>
              <a:path w="11410950" h="1143000">
                <a:moveTo>
                  <a:pt x="381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1028700"/>
                </a:lnTo>
                <a:cubicBezTo>
                  <a:pt x="11410950" y="1091784"/>
                  <a:pt x="11359734" y="1143000"/>
                  <a:pt x="11296650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95313" y="14097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809625" y="1371600"/>
            <a:ext cx="10944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Restart?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1500" y="1714500"/>
            <a:ext cx="111633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ePO needs to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reload with the new certificate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 change won't take effect until restart. This is a critical step - skipping it will result in the old certificate remaining active.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1000" y="2533650"/>
            <a:ext cx="3705225" cy="2952750"/>
          </a:xfrm>
          <a:custGeom>
            <a:avLst/>
            <a:gdLst/>
            <a:ahLst/>
            <a:cxnLst/>
            <a:rect l="l" t="t" r="r" b="b"/>
            <a:pathLst>
              <a:path w="3705225" h="2952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838449"/>
                </a:lnTo>
                <a:cubicBezTo>
                  <a:pt x="3705225" y="2901576"/>
                  <a:pt x="3654051" y="2952750"/>
                  <a:pt x="3590924" y="2952750"/>
                </a:cubicBezTo>
                <a:lnTo>
                  <a:pt x="114301" y="2952750"/>
                </a:lnTo>
                <a:cubicBezTo>
                  <a:pt x="51174" y="2952750"/>
                  <a:pt x="0" y="2901576"/>
                  <a:pt x="0" y="28384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381000" y="25336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Shape 9"/>
          <p:cNvSpPr/>
          <p:nvPr/>
        </p:nvSpPr>
        <p:spPr>
          <a:xfrm>
            <a:off x="5715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Text 10"/>
          <p:cNvSpPr/>
          <p:nvPr/>
        </p:nvSpPr>
        <p:spPr>
          <a:xfrm>
            <a:off x="523875" y="27432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43000" y="2838450"/>
            <a:ext cx="174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Command Prompt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00" y="3314700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Recommended method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81025" y="3667125"/>
            <a:ext cx="3305175" cy="628650"/>
          </a:xfrm>
          <a:custGeom>
            <a:avLst/>
            <a:gdLst/>
            <a:ahLst/>
            <a:cxnLst/>
            <a:rect l="l" t="t" r="r" b="b"/>
            <a:pathLst>
              <a:path w="3305175" h="628650">
                <a:moveTo>
                  <a:pt x="76199" y="0"/>
                </a:moveTo>
                <a:lnTo>
                  <a:pt x="3228976" y="0"/>
                </a:lnTo>
                <a:cubicBezTo>
                  <a:pt x="3271060" y="0"/>
                  <a:pt x="3305175" y="34115"/>
                  <a:pt x="3305175" y="76199"/>
                </a:cubicBezTo>
                <a:lnTo>
                  <a:pt x="3305175" y="552451"/>
                </a:lnTo>
                <a:cubicBezTo>
                  <a:pt x="3305175" y="594535"/>
                  <a:pt x="3271060" y="628650"/>
                  <a:pt x="3228976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14300" dist="38100" dir="5400000">
              <a:srgbClr val="000000">
                <a:alpha val="30196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04850" y="3790950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 stop "McAfee ePolicy Orchestrator Application Server"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1500" y="4381500"/>
            <a:ext cx="3390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Wait for service to stop, then: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81025" y="4657725"/>
            <a:ext cx="3305175" cy="628650"/>
          </a:xfrm>
          <a:custGeom>
            <a:avLst/>
            <a:gdLst/>
            <a:ahLst/>
            <a:cxnLst/>
            <a:rect l="l" t="t" r="r" b="b"/>
            <a:pathLst>
              <a:path w="3305175" h="628650">
                <a:moveTo>
                  <a:pt x="76199" y="0"/>
                </a:moveTo>
                <a:lnTo>
                  <a:pt x="3228976" y="0"/>
                </a:lnTo>
                <a:cubicBezTo>
                  <a:pt x="3271060" y="0"/>
                  <a:pt x="3305175" y="34115"/>
                  <a:pt x="3305175" y="76199"/>
                </a:cubicBezTo>
                <a:lnTo>
                  <a:pt x="3305175" y="552451"/>
                </a:lnTo>
                <a:cubicBezTo>
                  <a:pt x="3305175" y="594535"/>
                  <a:pt x="3271060" y="628650"/>
                  <a:pt x="3228976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14300" dist="38100" dir="5400000">
              <a:srgbClr val="000000">
                <a:alpha val="30196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04850" y="4781550"/>
            <a:ext cx="3124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 start "McAfee ePolicy Orchestrator Application Server"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41800" y="2533650"/>
            <a:ext cx="3705225" cy="2952750"/>
          </a:xfrm>
          <a:custGeom>
            <a:avLst/>
            <a:gdLst/>
            <a:ahLst/>
            <a:cxnLst/>
            <a:rect l="l" t="t" r="r" b="b"/>
            <a:pathLst>
              <a:path w="3705225" h="2952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838449"/>
                </a:lnTo>
                <a:cubicBezTo>
                  <a:pt x="3705225" y="2901576"/>
                  <a:pt x="3654051" y="2952750"/>
                  <a:pt x="3590924" y="2952750"/>
                </a:cubicBezTo>
                <a:lnTo>
                  <a:pt x="114301" y="2952750"/>
                </a:lnTo>
                <a:cubicBezTo>
                  <a:pt x="51174" y="2952750"/>
                  <a:pt x="0" y="2901576"/>
                  <a:pt x="0" y="28384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9"/>
          <p:cNvSpPr/>
          <p:nvPr/>
        </p:nvSpPr>
        <p:spPr>
          <a:xfrm>
            <a:off x="4241800" y="25336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2" name="Shape 20"/>
          <p:cNvSpPr/>
          <p:nvPr/>
        </p:nvSpPr>
        <p:spPr>
          <a:xfrm>
            <a:off x="44323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3" name="Text 21"/>
          <p:cNvSpPr/>
          <p:nvPr/>
        </p:nvSpPr>
        <p:spPr>
          <a:xfrm>
            <a:off x="4384675" y="27432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003800" y="28384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Services Console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32300" y="3314700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GUI alternative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432300" y="3657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7" name="Text 25"/>
          <p:cNvSpPr/>
          <p:nvPr/>
        </p:nvSpPr>
        <p:spPr>
          <a:xfrm>
            <a:off x="4398963" y="3657600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737100" y="3657600"/>
            <a:ext cx="1066800" cy="247650"/>
          </a:xfrm>
          <a:prstGeom prst="rect">
            <a:avLst/>
          </a:prstGeom>
          <a:noFill/>
          <a:ln/>
        </p:spPr>
        <p:txBody>
          <a:bodyPr wrap="square" lIns="0" tIns="1905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 + R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32300" y="3981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0" name="Text 28"/>
          <p:cNvSpPr/>
          <p:nvPr/>
        </p:nvSpPr>
        <p:spPr>
          <a:xfrm>
            <a:off x="4398963" y="3981450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37100" y="3981450"/>
            <a:ext cx="2447925" cy="247650"/>
          </a:xfrm>
          <a:prstGeom prst="rect">
            <a:avLst/>
          </a:prstGeom>
          <a:noFill/>
          <a:ln/>
        </p:spPr>
        <p:txBody>
          <a:bodyPr wrap="square" lIns="0" tIns="1905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 </a:t>
            </a:r>
            <a:pPr>
              <a:lnSpc>
                <a:spcPct val="13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services.msc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 Press Enter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32300" y="4305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3" name="Text 31"/>
          <p:cNvSpPr/>
          <p:nvPr/>
        </p:nvSpPr>
        <p:spPr>
          <a:xfrm>
            <a:off x="4398963" y="4305300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737100" y="4305300"/>
            <a:ext cx="3095625" cy="476250"/>
          </a:xfrm>
          <a:prstGeom prst="rect">
            <a:avLst/>
          </a:prstGeom>
          <a:noFill/>
          <a:ln/>
        </p:spPr>
        <p:txBody>
          <a:bodyPr wrap="square" lIns="0" tIns="1905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Find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"McAfee ePolicy Orchestrator Application Server"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432300" y="48577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6" name="Text 34"/>
          <p:cNvSpPr/>
          <p:nvPr/>
        </p:nvSpPr>
        <p:spPr>
          <a:xfrm>
            <a:off x="4398963" y="4857750"/>
            <a:ext cx="29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737100" y="4857750"/>
            <a:ext cx="1543050" cy="247650"/>
          </a:xfrm>
          <a:prstGeom prst="rect">
            <a:avLst/>
          </a:prstGeom>
          <a:noFill/>
          <a:ln/>
        </p:spPr>
        <p:txBody>
          <a:bodyPr wrap="square" lIns="0" tIns="1905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Right-click →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Restart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102600" y="2533650"/>
            <a:ext cx="3705225" cy="2952750"/>
          </a:xfrm>
          <a:custGeom>
            <a:avLst/>
            <a:gdLst/>
            <a:ahLst/>
            <a:cxnLst/>
            <a:rect l="l" t="t" r="r" b="b"/>
            <a:pathLst>
              <a:path w="3705225" h="29527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2838449"/>
                </a:lnTo>
                <a:cubicBezTo>
                  <a:pt x="3705225" y="2901576"/>
                  <a:pt x="3654051" y="2952750"/>
                  <a:pt x="3590924" y="2952750"/>
                </a:cubicBezTo>
                <a:lnTo>
                  <a:pt x="114301" y="2952750"/>
                </a:lnTo>
                <a:cubicBezTo>
                  <a:pt x="51174" y="2952750"/>
                  <a:pt x="0" y="2901576"/>
                  <a:pt x="0" y="2838449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Shape 37"/>
          <p:cNvSpPr/>
          <p:nvPr/>
        </p:nvSpPr>
        <p:spPr>
          <a:xfrm>
            <a:off x="8102600" y="25336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0" name="Shape 38"/>
          <p:cNvSpPr/>
          <p:nvPr/>
        </p:nvSpPr>
        <p:spPr>
          <a:xfrm>
            <a:off x="8293100" y="2743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1" name="Text 39"/>
          <p:cNvSpPr/>
          <p:nvPr/>
        </p:nvSpPr>
        <p:spPr>
          <a:xfrm>
            <a:off x="8245475" y="27432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64600" y="2838450"/>
            <a:ext cx="1400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Restart Server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293100" y="3314700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Nuclear option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93100" y="3657600"/>
            <a:ext cx="34004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If other methods don't work, restart the entire Windows server.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12150" y="4267200"/>
            <a:ext cx="3305175" cy="685800"/>
          </a:xfrm>
          <a:custGeom>
            <a:avLst/>
            <a:gdLst/>
            <a:ahLst/>
            <a:cxnLst/>
            <a:rect l="l" t="t" r="r" b="b"/>
            <a:pathLst>
              <a:path w="3305175" h="685800">
                <a:moveTo>
                  <a:pt x="38100" y="0"/>
                </a:moveTo>
                <a:lnTo>
                  <a:pt x="3228976" y="0"/>
                </a:lnTo>
                <a:cubicBezTo>
                  <a:pt x="3271059" y="0"/>
                  <a:pt x="3305175" y="34116"/>
                  <a:pt x="3305175" y="76199"/>
                </a:cubicBezTo>
                <a:lnTo>
                  <a:pt x="3305175" y="609601"/>
                </a:lnTo>
                <a:cubicBezTo>
                  <a:pt x="3305175" y="651684"/>
                  <a:pt x="3271059" y="685800"/>
                  <a:pt x="3228976" y="685800"/>
                </a:cubicBez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EFCE8"/>
          </a:solidFill>
          <a:ln/>
        </p:spPr>
      </p:sp>
      <p:sp>
        <p:nvSpPr>
          <p:cNvPr id="46" name="Shape 44"/>
          <p:cNvSpPr/>
          <p:nvPr/>
        </p:nvSpPr>
        <p:spPr>
          <a:xfrm>
            <a:off x="8312150" y="4267200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3810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38100" y="685800"/>
                </a:lnTo>
                <a:cubicBezTo>
                  <a:pt x="17072" y="685800"/>
                  <a:pt x="0" y="668728"/>
                  <a:pt x="0" y="647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47" name="Shape 45"/>
          <p:cNvSpPr/>
          <p:nvPr/>
        </p:nvSpPr>
        <p:spPr>
          <a:xfrm>
            <a:off x="8464550" y="4419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A65F00"/>
          </a:solidFill>
          <a:ln/>
        </p:spPr>
      </p:sp>
      <p:sp>
        <p:nvSpPr>
          <p:cNvPr id="48" name="Text 46"/>
          <p:cNvSpPr/>
          <p:nvPr/>
        </p:nvSpPr>
        <p:spPr>
          <a:xfrm>
            <a:off x="8693150" y="4381500"/>
            <a:ext cx="2886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A65F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Warning: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A65F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This will interrupt all services on the server.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81000" y="5638800"/>
            <a:ext cx="11430000" cy="800100"/>
          </a:xfrm>
          <a:custGeom>
            <a:avLst/>
            <a:gdLst/>
            <a:ahLst/>
            <a:cxnLst/>
            <a:rect l="l" t="t" r="r" b="b"/>
            <a:pathLst>
              <a:path w="11430000" h="800100">
                <a:moveTo>
                  <a:pt x="114302" y="0"/>
                </a:moveTo>
                <a:lnTo>
                  <a:pt x="11315698" y="0"/>
                </a:lnTo>
                <a:cubicBezTo>
                  <a:pt x="11378783" y="0"/>
                  <a:pt x="11430000" y="51217"/>
                  <a:pt x="11430000" y="114302"/>
                </a:cubicBezTo>
                <a:lnTo>
                  <a:pt x="11430000" y="685798"/>
                </a:lnTo>
                <a:cubicBezTo>
                  <a:pt x="11430000" y="748883"/>
                  <a:pt x="11378783" y="800100"/>
                  <a:pt x="11315698" y="800100"/>
                </a:cubicBezTo>
                <a:lnTo>
                  <a:pt x="114302" y="800100"/>
                </a:lnTo>
                <a:cubicBezTo>
                  <a:pt x="51217" y="800100"/>
                  <a:pt x="0" y="748883"/>
                  <a:pt x="0" y="6857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0" name="Shape 48"/>
          <p:cNvSpPr/>
          <p:nvPr/>
        </p:nvSpPr>
        <p:spPr>
          <a:xfrm>
            <a:off x="561975" y="59245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Text 49"/>
          <p:cNvSpPr/>
          <p:nvPr/>
        </p:nvSpPr>
        <p:spPr>
          <a:xfrm>
            <a:off x="933450" y="5791200"/>
            <a:ext cx="897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Service Restart Time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33450" y="6057900"/>
            <a:ext cx="896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ePO Application Server typically takes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2-5 minutes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fully restart. Be patient and wait for the service to show "Running" status.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1933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b="1" spc="59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10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72662"/>
            <a:ext cx="11612763" cy="3737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8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Import Certificate to Browser (Remove Warning)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2386" y="1195844"/>
            <a:ext cx="5586832" cy="1476120"/>
          </a:xfrm>
          <a:custGeom>
            <a:avLst/>
            <a:gdLst/>
            <a:ahLst/>
            <a:cxnLst/>
            <a:rect l="l" t="t" r="r" b="b"/>
            <a:pathLst>
              <a:path w="5586832" h="1476120">
                <a:moveTo>
                  <a:pt x="37370" y="0"/>
                </a:moveTo>
                <a:lnTo>
                  <a:pt x="5474721" y="0"/>
                </a:lnTo>
                <a:cubicBezTo>
                  <a:pt x="5536638" y="0"/>
                  <a:pt x="5586832" y="50194"/>
                  <a:pt x="5586832" y="112111"/>
                </a:cubicBezTo>
                <a:lnTo>
                  <a:pt x="5586832" y="1364008"/>
                </a:lnTo>
                <a:cubicBezTo>
                  <a:pt x="5586832" y="1425926"/>
                  <a:pt x="5536638" y="1476120"/>
                  <a:pt x="5474721" y="1476120"/>
                </a:cubicBez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92386" y="1195844"/>
            <a:ext cx="37370" cy="1476120"/>
          </a:xfrm>
          <a:custGeom>
            <a:avLst/>
            <a:gdLst/>
            <a:ahLst/>
            <a:cxnLst/>
            <a:rect l="l" t="t" r="r" b="b"/>
            <a:pathLst>
              <a:path w="37370" h="1476120">
                <a:moveTo>
                  <a:pt x="37370" y="0"/>
                </a:moveTo>
                <a:lnTo>
                  <a:pt x="37370" y="0"/>
                </a:lnTo>
                <a:lnTo>
                  <a:pt x="37370" y="1476120"/>
                </a:lnTo>
                <a:lnTo>
                  <a:pt x="37370" y="1476120"/>
                </a:lnTo>
                <a:cubicBezTo>
                  <a:pt x="16731" y="1476120"/>
                  <a:pt x="0" y="1459388"/>
                  <a:pt x="0" y="1438749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621278" y="142006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93425" y="64230"/>
                </a:moveTo>
                <a:cubicBezTo>
                  <a:pt x="86966" y="64230"/>
                  <a:pt x="81747" y="69449"/>
                  <a:pt x="81747" y="75908"/>
                </a:cubicBezTo>
                <a:cubicBezTo>
                  <a:pt x="81747" y="80762"/>
                  <a:pt x="77842" y="84667"/>
                  <a:pt x="72989" y="84667"/>
                </a:cubicBezTo>
                <a:cubicBezTo>
                  <a:pt x="68135" y="84667"/>
                  <a:pt x="64230" y="80762"/>
                  <a:pt x="64230" y="75908"/>
                </a:cubicBezTo>
                <a:cubicBezTo>
                  <a:pt x="64230" y="59778"/>
                  <a:pt x="77295" y="46713"/>
                  <a:pt x="93425" y="46713"/>
                </a:cubicBezTo>
                <a:cubicBezTo>
                  <a:pt x="109556" y="46713"/>
                  <a:pt x="122621" y="59778"/>
                  <a:pt x="122621" y="75908"/>
                </a:cubicBezTo>
                <a:cubicBezTo>
                  <a:pt x="122621" y="93133"/>
                  <a:pt x="109483" y="100432"/>
                  <a:pt x="102184" y="103096"/>
                </a:cubicBezTo>
                <a:lnTo>
                  <a:pt x="102184" y="104483"/>
                </a:lnTo>
                <a:cubicBezTo>
                  <a:pt x="102184" y="109337"/>
                  <a:pt x="98279" y="113242"/>
                  <a:pt x="93425" y="113242"/>
                </a:cubicBezTo>
                <a:cubicBezTo>
                  <a:pt x="88572" y="113242"/>
                  <a:pt x="84667" y="109337"/>
                  <a:pt x="84667" y="104483"/>
                </a:cubicBezTo>
                <a:lnTo>
                  <a:pt x="84667" y="101527"/>
                </a:lnTo>
                <a:cubicBezTo>
                  <a:pt x="84667" y="94046"/>
                  <a:pt x="90068" y="88681"/>
                  <a:pt x="95651" y="86856"/>
                </a:cubicBezTo>
                <a:cubicBezTo>
                  <a:pt x="97987" y="86090"/>
                  <a:pt x="100469" y="84849"/>
                  <a:pt x="102293" y="83097"/>
                </a:cubicBezTo>
                <a:cubicBezTo>
                  <a:pt x="103863" y="81565"/>
                  <a:pt x="105103" y="79448"/>
                  <a:pt x="105103" y="75945"/>
                </a:cubicBezTo>
                <a:cubicBezTo>
                  <a:pt x="105103" y="69485"/>
                  <a:pt x="99885" y="64266"/>
                  <a:pt x="93425" y="64266"/>
                </a:cubicBezTo>
                <a:close/>
                <a:moveTo>
                  <a:pt x="81747" y="134299"/>
                </a:moveTo>
                <a:cubicBezTo>
                  <a:pt x="81747" y="127853"/>
                  <a:pt x="86980" y="122621"/>
                  <a:pt x="93425" y="122621"/>
                </a:cubicBezTo>
                <a:cubicBezTo>
                  <a:pt x="99871" y="122621"/>
                  <a:pt x="105103" y="127853"/>
                  <a:pt x="105103" y="134299"/>
                </a:cubicBezTo>
                <a:cubicBezTo>
                  <a:pt x="105103" y="140744"/>
                  <a:pt x="99871" y="145977"/>
                  <a:pt x="93425" y="145977"/>
                </a:cubicBezTo>
                <a:cubicBezTo>
                  <a:pt x="86980" y="145977"/>
                  <a:pt x="81747" y="140744"/>
                  <a:pt x="81747" y="134299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831485" y="1382694"/>
            <a:ext cx="505430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Import?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7922" y="1756395"/>
            <a:ext cx="5269186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Self-signed certificates are </a:t>
            </a:r>
            <a:pPr>
              <a:lnSpc>
                <a:spcPct val="14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 trusted by browsers by default</a:t>
            </a:r>
            <a:pPr>
              <a:lnSpc>
                <a:spcPct val="14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Importing to the Trusted Root store removes the "Not secure" warning and provides a seamless user experience.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2386" y="2821444"/>
            <a:ext cx="5586832" cy="3662271"/>
          </a:xfrm>
          <a:custGeom>
            <a:avLst/>
            <a:gdLst/>
            <a:ahLst/>
            <a:cxnLst/>
            <a:rect l="l" t="t" r="r" b="b"/>
            <a:pathLst>
              <a:path w="5586832" h="3662271">
                <a:moveTo>
                  <a:pt x="37370" y="0"/>
                </a:moveTo>
                <a:lnTo>
                  <a:pt x="5474730" y="0"/>
                </a:lnTo>
                <a:cubicBezTo>
                  <a:pt x="5536642" y="0"/>
                  <a:pt x="5586832" y="50190"/>
                  <a:pt x="5586832" y="112102"/>
                </a:cubicBezTo>
                <a:lnTo>
                  <a:pt x="5586832" y="3550169"/>
                </a:lnTo>
                <a:cubicBezTo>
                  <a:pt x="5586832" y="3612081"/>
                  <a:pt x="5536642" y="3662271"/>
                  <a:pt x="5474730" y="3662271"/>
                </a:cubicBezTo>
                <a:lnTo>
                  <a:pt x="37370" y="3662271"/>
                </a:lnTo>
                <a:cubicBezTo>
                  <a:pt x="16731" y="3662271"/>
                  <a:pt x="0" y="3645540"/>
                  <a:pt x="0" y="3624901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392386" y="2821444"/>
            <a:ext cx="37370" cy="3662271"/>
          </a:xfrm>
          <a:custGeom>
            <a:avLst/>
            <a:gdLst/>
            <a:ahLst/>
            <a:cxnLst/>
            <a:rect l="l" t="t" r="r" b="b"/>
            <a:pathLst>
              <a:path w="37370" h="3662271">
                <a:moveTo>
                  <a:pt x="37370" y="0"/>
                </a:moveTo>
                <a:lnTo>
                  <a:pt x="37370" y="0"/>
                </a:lnTo>
                <a:lnTo>
                  <a:pt x="37370" y="3662271"/>
                </a:lnTo>
                <a:lnTo>
                  <a:pt x="37370" y="3662271"/>
                </a:lnTo>
                <a:cubicBezTo>
                  <a:pt x="16731" y="3662271"/>
                  <a:pt x="0" y="3645540"/>
                  <a:pt x="0" y="3624901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Shape 9"/>
          <p:cNvSpPr/>
          <p:nvPr/>
        </p:nvSpPr>
        <p:spPr>
          <a:xfrm>
            <a:off x="632956" y="3045664"/>
            <a:ext cx="163494" cy="186851"/>
          </a:xfrm>
          <a:custGeom>
            <a:avLst/>
            <a:gdLst/>
            <a:ahLst/>
            <a:cxnLst/>
            <a:rect l="l" t="t" r="r" b="b"/>
            <a:pathLst>
              <a:path w="163494" h="186851">
                <a:moveTo>
                  <a:pt x="0" y="34195"/>
                </a:moveTo>
                <a:lnTo>
                  <a:pt x="67003" y="24962"/>
                </a:lnTo>
                <a:lnTo>
                  <a:pt x="67003" y="89703"/>
                </a:lnTo>
                <a:lnTo>
                  <a:pt x="0" y="89703"/>
                </a:lnTo>
                <a:lnTo>
                  <a:pt x="0" y="34195"/>
                </a:lnTo>
                <a:close/>
                <a:moveTo>
                  <a:pt x="0" y="152655"/>
                </a:moveTo>
                <a:lnTo>
                  <a:pt x="67003" y="161889"/>
                </a:lnTo>
                <a:lnTo>
                  <a:pt x="67003" y="97951"/>
                </a:lnTo>
                <a:lnTo>
                  <a:pt x="0" y="97951"/>
                </a:lnTo>
                <a:lnTo>
                  <a:pt x="0" y="152655"/>
                </a:lnTo>
                <a:close/>
                <a:moveTo>
                  <a:pt x="74375" y="162874"/>
                </a:moveTo>
                <a:lnTo>
                  <a:pt x="163494" y="175172"/>
                </a:lnTo>
                <a:lnTo>
                  <a:pt x="163494" y="97951"/>
                </a:lnTo>
                <a:lnTo>
                  <a:pt x="74375" y="97951"/>
                </a:lnTo>
                <a:lnTo>
                  <a:pt x="74375" y="162874"/>
                </a:lnTo>
                <a:close/>
                <a:moveTo>
                  <a:pt x="74375" y="23977"/>
                </a:moveTo>
                <a:lnTo>
                  <a:pt x="74375" y="89703"/>
                </a:lnTo>
                <a:lnTo>
                  <a:pt x="163494" y="89703"/>
                </a:lnTo>
                <a:lnTo>
                  <a:pt x="163494" y="11678"/>
                </a:lnTo>
                <a:lnTo>
                  <a:pt x="74375" y="23977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Text 10"/>
          <p:cNvSpPr/>
          <p:nvPr/>
        </p:nvSpPr>
        <p:spPr>
          <a:xfrm>
            <a:off x="831485" y="3008294"/>
            <a:ext cx="505430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Steps for Windows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7922" y="3381995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4" name="Text 12"/>
          <p:cNvSpPr/>
          <p:nvPr/>
        </p:nvSpPr>
        <p:spPr>
          <a:xfrm>
            <a:off x="560552" y="3381995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08993" y="3381995"/>
            <a:ext cx="1952589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Navigate to </a:t>
            </a:r>
            <a:pPr>
              <a:lnSpc>
                <a:spcPct val="130000"/>
              </a:lnSpc>
            </a:pPr>
            <a:r>
              <a:rPr lang="en-US" sz="103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C:\ssl\certs\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7922" y="3755697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7" name="Text 15"/>
          <p:cNvSpPr/>
          <p:nvPr/>
        </p:nvSpPr>
        <p:spPr>
          <a:xfrm>
            <a:off x="560552" y="3755697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8993" y="3755697"/>
            <a:ext cx="1569545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Double-click on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ca.cer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7922" y="4129398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0" name="Text 18"/>
          <p:cNvSpPr/>
          <p:nvPr/>
        </p:nvSpPr>
        <p:spPr>
          <a:xfrm>
            <a:off x="560552" y="4129398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08993" y="4129398"/>
            <a:ext cx="1644285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 Certificate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97922" y="4503099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3" name="Text 21"/>
          <p:cNvSpPr/>
          <p:nvPr/>
        </p:nvSpPr>
        <p:spPr>
          <a:xfrm>
            <a:off x="560552" y="4503099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08993" y="4503099"/>
            <a:ext cx="2485113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 Machine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Click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7922" y="4876800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6" name="Text 24"/>
          <p:cNvSpPr/>
          <p:nvPr/>
        </p:nvSpPr>
        <p:spPr>
          <a:xfrm>
            <a:off x="560552" y="4876800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08993" y="4876800"/>
            <a:ext cx="3643586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"Place all certificates in the following store"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97922" y="5250501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9" name="Text 27"/>
          <p:cNvSpPr/>
          <p:nvPr/>
        </p:nvSpPr>
        <p:spPr>
          <a:xfrm>
            <a:off x="560552" y="5250501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08993" y="5250501"/>
            <a:ext cx="4484414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Select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"Trusted Root Certification Authorities"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7922" y="5624202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2" name="Text 30"/>
          <p:cNvSpPr/>
          <p:nvPr/>
        </p:nvSpPr>
        <p:spPr>
          <a:xfrm>
            <a:off x="560552" y="5624202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08993" y="5624202"/>
            <a:ext cx="1896533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OK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Finish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7922" y="5997903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5" name="Text 33"/>
          <p:cNvSpPr/>
          <p:nvPr/>
        </p:nvSpPr>
        <p:spPr>
          <a:xfrm>
            <a:off x="560552" y="5997903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08993" y="5997903"/>
            <a:ext cx="2774731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Click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confirm the security warning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26211" y="1195844"/>
            <a:ext cx="5586832" cy="1793766"/>
          </a:xfrm>
          <a:custGeom>
            <a:avLst/>
            <a:gdLst/>
            <a:ahLst/>
            <a:cxnLst/>
            <a:rect l="l" t="t" r="r" b="b"/>
            <a:pathLst>
              <a:path w="5586832" h="1793766">
                <a:moveTo>
                  <a:pt x="37370" y="0"/>
                </a:moveTo>
                <a:lnTo>
                  <a:pt x="5474722" y="0"/>
                </a:lnTo>
                <a:cubicBezTo>
                  <a:pt x="5536639" y="0"/>
                  <a:pt x="5586832" y="50194"/>
                  <a:pt x="5586832" y="112110"/>
                </a:cubicBezTo>
                <a:lnTo>
                  <a:pt x="5586832" y="1681655"/>
                </a:lnTo>
                <a:cubicBezTo>
                  <a:pt x="5586832" y="1743572"/>
                  <a:pt x="5536639" y="1793766"/>
                  <a:pt x="5474722" y="1793766"/>
                </a:cubicBezTo>
                <a:lnTo>
                  <a:pt x="37370" y="1793766"/>
                </a:lnTo>
                <a:cubicBezTo>
                  <a:pt x="16731" y="1793766"/>
                  <a:pt x="0" y="1777034"/>
                  <a:pt x="0" y="1756395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Shape 36"/>
          <p:cNvSpPr/>
          <p:nvPr/>
        </p:nvSpPr>
        <p:spPr>
          <a:xfrm>
            <a:off x="6226211" y="1195844"/>
            <a:ext cx="37370" cy="1793766"/>
          </a:xfrm>
          <a:custGeom>
            <a:avLst/>
            <a:gdLst/>
            <a:ahLst/>
            <a:cxnLst/>
            <a:rect l="l" t="t" r="r" b="b"/>
            <a:pathLst>
              <a:path w="37370" h="1793766">
                <a:moveTo>
                  <a:pt x="37370" y="0"/>
                </a:moveTo>
                <a:lnTo>
                  <a:pt x="37370" y="0"/>
                </a:lnTo>
                <a:lnTo>
                  <a:pt x="37370" y="1793766"/>
                </a:lnTo>
                <a:lnTo>
                  <a:pt x="37370" y="1793766"/>
                </a:lnTo>
                <a:cubicBezTo>
                  <a:pt x="16731" y="1793766"/>
                  <a:pt x="0" y="1777034"/>
                  <a:pt x="0" y="1756395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9" name="Shape 37"/>
          <p:cNvSpPr/>
          <p:nvPr/>
        </p:nvSpPr>
        <p:spPr>
          <a:xfrm>
            <a:off x="6455103" y="1420064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159370" y="27261"/>
                </a:moveTo>
                <a:lnTo>
                  <a:pt x="163494" y="31166"/>
                </a:lnTo>
                <a:lnTo>
                  <a:pt x="163494" y="11678"/>
                </a:lnTo>
                <a:cubicBezTo>
                  <a:pt x="163494" y="5219"/>
                  <a:pt x="168713" y="0"/>
                  <a:pt x="175172" y="0"/>
                </a:cubicBezTo>
                <a:cubicBezTo>
                  <a:pt x="181632" y="0"/>
                  <a:pt x="186851" y="5219"/>
                  <a:pt x="186851" y="11678"/>
                </a:cubicBezTo>
                <a:lnTo>
                  <a:pt x="186851" y="58391"/>
                </a:lnTo>
                <a:cubicBezTo>
                  <a:pt x="186851" y="64850"/>
                  <a:pt x="181632" y="70069"/>
                  <a:pt x="175172" y="70069"/>
                </a:cubicBezTo>
                <a:lnTo>
                  <a:pt x="128460" y="70069"/>
                </a:lnTo>
                <a:cubicBezTo>
                  <a:pt x="122000" y="70069"/>
                  <a:pt x="116782" y="64850"/>
                  <a:pt x="116782" y="58391"/>
                </a:cubicBezTo>
                <a:cubicBezTo>
                  <a:pt x="116782" y="51931"/>
                  <a:pt x="122000" y="46713"/>
                  <a:pt x="128460" y="46713"/>
                </a:cubicBezTo>
                <a:lnTo>
                  <a:pt x="145941" y="46713"/>
                </a:lnTo>
                <a:lnTo>
                  <a:pt x="143167" y="44085"/>
                </a:lnTo>
                <a:cubicBezTo>
                  <a:pt x="143094" y="44012"/>
                  <a:pt x="143021" y="43939"/>
                  <a:pt x="142948" y="43866"/>
                </a:cubicBezTo>
                <a:cubicBezTo>
                  <a:pt x="115577" y="16495"/>
                  <a:pt x="71237" y="16495"/>
                  <a:pt x="43866" y="43866"/>
                </a:cubicBezTo>
                <a:cubicBezTo>
                  <a:pt x="16495" y="71237"/>
                  <a:pt x="16495" y="115577"/>
                  <a:pt x="43866" y="142948"/>
                </a:cubicBezTo>
                <a:cubicBezTo>
                  <a:pt x="71237" y="170319"/>
                  <a:pt x="115577" y="170319"/>
                  <a:pt x="142948" y="142948"/>
                </a:cubicBezTo>
                <a:cubicBezTo>
                  <a:pt x="145941" y="139955"/>
                  <a:pt x="148605" y="136780"/>
                  <a:pt x="150940" y="133423"/>
                </a:cubicBezTo>
                <a:cubicBezTo>
                  <a:pt x="154626" y="128131"/>
                  <a:pt x="161925" y="126854"/>
                  <a:pt x="167217" y="130540"/>
                </a:cubicBezTo>
                <a:cubicBezTo>
                  <a:pt x="172508" y="134226"/>
                  <a:pt x="173786" y="141525"/>
                  <a:pt x="170100" y="146816"/>
                </a:cubicBezTo>
                <a:cubicBezTo>
                  <a:pt x="166998" y="151269"/>
                  <a:pt x="163458" y="155502"/>
                  <a:pt x="159480" y="159480"/>
                </a:cubicBezTo>
                <a:cubicBezTo>
                  <a:pt x="122986" y="195974"/>
                  <a:pt x="63828" y="195974"/>
                  <a:pt x="27371" y="159480"/>
                </a:cubicBezTo>
                <a:cubicBezTo>
                  <a:pt x="-9087" y="122986"/>
                  <a:pt x="-9124" y="63865"/>
                  <a:pt x="27371" y="27371"/>
                </a:cubicBezTo>
                <a:cubicBezTo>
                  <a:pt x="63828" y="-9087"/>
                  <a:pt x="122876" y="-9124"/>
                  <a:pt x="159370" y="27261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0" name="Text 38"/>
          <p:cNvSpPr/>
          <p:nvPr/>
        </p:nvSpPr>
        <p:spPr>
          <a:xfrm>
            <a:off x="6665310" y="1382694"/>
            <a:ext cx="505430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Restart Browser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31747" y="1756395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2" name="Text 40"/>
          <p:cNvSpPr/>
          <p:nvPr/>
        </p:nvSpPr>
        <p:spPr>
          <a:xfrm>
            <a:off x="6394377" y="1756395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42818" y="1756395"/>
            <a:ext cx="2737361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Close </a:t>
            </a:r>
            <a:pPr>
              <a:lnSpc>
                <a:spcPct val="130000"/>
              </a:lnSpc>
            </a:pPr>
            <a:r>
              <a:rPr lang="en-US" sz="1177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</a:t>
            </a:r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browser windows completely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31747" y="2130097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5" name="Text 43"/>
          <p:cNvSpPr/>
          <p:nvPr/>
        </p:nvSpPr>
        <p:spPr>
          <a:xfrm>
            <a:off x="6394377" y="2130097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42818" y="2130097"/>
            <a:ext cx="1167816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Reopen browser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31747" y="2503798"/>
            <a:ext cx="298961" cy="298961"/>
          </a:xfrm>
          <a:custGeom>
            <a:avLst/>
            <a:gdLst/>
            <a:ahLst/>
            <a:cxnLst/>
            <a:rect l="l" t="t" r="r" b="b"/>
            <a:pathLst>
              <a:path w="298961" h="298961">
                <a:moveTo>
                  <a:pt x="149480" y="0"/>
                </a:moveTo>
                <a:lnTo>
                  <a:pt x="149480" y="0"/>
                </a:lnTo>
                <a:cubicBezTo>
                  <a:pt x="231981" y="0"/>
                  <a:pt x="298961" y="66980"/>
                  <a:pt x="298961" y="149480"/>
                </a:cubicBezTo>
                <a:lnTo>
                  <a:pt x="298961" y="149480"/>
                </a:lnTo>
                <a:cubicBezTo>
                  <a:pt x="298961" y="231981"/>
                  <a:pt x="231981" y="298961"/>
                  <a:pt x="149480" y="298961"/>
                </a:cubicBezTo>
                <a:lnTo>
                  <a:pt x="149480" y="298961"/>
                </a:lnTo>
                <a:cubicBezTo>
                  <a:pt x="66980" y="298961"/>
                  <a:pt x="0" y="231981"/>
                  <a:pt x="0" y="149480"/>
                </a:cubicBezTo>
                <a:lnTo>
                  <a:pt x="0" y="149480"/>
                </a:lnTo>
                <a:cubicBezTo>
                  <a:pt x="0" y="66980"/>
                  <a:pt x="66980" y="0"/>
                  <a:pt x="14948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8" name="Text 46"/>
          <p:cNvSpPr/>
          <p:nvPr/>
        </p:nvSpPr>
        <p:spPr>
          <a:xfrm>
            <a:off x="6394377" y="2503798"/>
            <a:ext cx="373701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42818" y="2503798"/>
            <a:ext cx="2896184" cy="261591"/>
          </a:xfrm>
          <a:prstGeom prst="rect">
            <a:avLst/>
          </a:prstGeom>
          <a:noFill/>
          <a:ln/>
        </p:spPr>
        <p:txBody>
          <a:bodyPr wrap="square" lIns="0" tIns="3737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Navigate to </a:t>
            </a:r>
            <a:pPr>
              <a:lnSpc>
                <a:spcPct val="130000"/>
              </a:lnSpc>
            </a:pPr>
            <a:r>
              <a:rPr lang="en-US" sz="103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https://192.168.0.100:8443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207526" y="3139090"/>
            <a:ext cx="5605517" cy="1868506"/>
          </a:xfrm>
          <a:custGeom>
            <a:avLst/>
            <a:gdLst/>
            <a:ahLst/>
            <a:cxnLst/>
            <a:rect l="l" t="t" r="r" b="b"/>
            <a:pathLst>
              <a:path w="5605517" h="1868506">
                <a:moveTo>
                  <a:pt x="112110" y="0"/>
                </a:moveTo>
                <a:lnTo>
                  <a:pt x="5493407" y="0"/>
                </a:lnTo>
                <a:cubicBezTo>
                  <a:pt x="5555324" y="0"/>
                  <a:pt x="5605517" y="50194"/>
                  <a:pt x="5605517" y="112110"/>
                </a:cubicBezTo>
                <a:lnTo>
                  <a:pt x="5605517" y="1756395"/>
                </a:lnTo>
                <a:cubicBezTo>
                  <a:pt x="5605517" y="1818312"/>
                  <a:pt x="5555324" y="1868506"/>
                  <a:pt x="5493407" y="1868506"/>
                </a:cubicBezTo>
                <a:lnTo>
                  <a:pt x="112110" y="1868506"/>
                </a:lnTo>
                <a:cubicBezTo>
                  <a:pt x="50194" y="1868506"/>
                  <a:pt x="0" y="1818312"/>
                  <a:pt x="0" y="1756395"/>
                </a:cubicBezTo>
                <a:lnTo>
                  <a:pt x="0" y="112110"/>
                </a:lnTo>
                <a:cubicBezTo>
                  <a:pt x="0" y="50235"/>
                  <a:pt x="50235" y="0"/>
                  <a:pt x="11211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1" name="Shape 49"/>
          <p:cNvSpPr/>
          <p:nvPr/>
        </p:nvSpPr>
        <p:spPr>
          <a:xfrm>
            <a:off x="6417733" y="3363310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93425" y="186851"/>
                </a:moveTo>
                <a:cubicBezTo>
                  <a:pt x="144988" y="186851"/>
                  <a:pt x="186851" y="144988"/>
                  <a:pt x="186851" y="93425"/>
                </a:cubicBezTo>
                <a:cubicBezTo>
                  <a:pt x="186851" y="41862"/>
                  <a:pt x="144988" y="0"/>
                  <a:pt x="93425" y="0"/>
                </a:cubicBezTo>
                <a:cubicBezTo>
                  <a:pt x="41862" y="0"/>
                  <a:pt x="0" y="41862"/>
                  <a:pt x="0" y="93425"/>
                </a:cubicBezTo>
                <a:cubicBezTo>
                  <a:pt x="0" y="144988"/>
                  <a:pt x="41862" y="186851"/>
                  <a:pt x="93425" y="186851"/>
                </a:cubicBezTo>
                <a:close/>
                <a:moveTo>
                  <a:pt x="124226" y="77623"/>
                </a:moveTo>
                <a:lnTo>
                  <a:pt x="95031" y="124336"/>
                </a:lnTo>
                <a:cubicBezTo>
                  <a:pt x="93498" y="126781"/>
                  <a:pt x="90871" y="128314"/>
                  <a:pt x="87988" y="128460"/>
                </a:cubicBezTo>
                <a:cubicBezTo>
                  <a:pt x="85105" y="128606"/>
                  <a:pt x="82331" y="127292"/>
                  <a:pt x="80616" y="124956"/>
                </a:cubicBezTo>
                <a:lnTo>
                  <a:pt x="63099" y="101600"/>
                </a:lnTo>
                <a:cubicBezTo>
                  <a:pt x="60179" y="97732"/>
                  <a:pt x="60982" y="92257"/>
                  <a:pt x="64850" y="89338"/>
                </a:cubicBezTo>
                <a:cubicBezTo>
                  <a:pt x="68719" y="86418"/>
                  <a:pt x="74193" y="87221"/>
                  <a:pt x="77112" y="91090"/>
                </a:cubicBezTo>
                <a:lnTo>
                  <a:pt x="86966" y="104228"/>
                </a:lnTo>
                <a:lnTo>
                  <a:pt x="109373" y="68354"/>
                </a:lnTo>
                <a:cubicBezTo>
                  <a:pt x="111928" y="64266"/>
                  <a:pt x="117329" y="62989"/>
                  <a:pt x="121453" y="65580"/>
                </a:cubicBezTo>
                <a:cubicBezTo>
                  <a:pt x="125577" y="68171"/>
                  <a:pt x="126818" y="73536"/>
                  <a:pt x="124226" y="7766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6627940" y="3325940"/>
            <a:ext cx="5091678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1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Expected Result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28244" y="3737011"/>
            <a:ext cx="147145" cy="168166"/>
          </a:xfrm>
          <a:custGeom>
            <a:avLst/>
            <a:gdLst/>
            <a:ahLst/>
            <a:cxnLst/>
            <a:rect l="l" t="t" r="r" b="b"/>
            <a:pathLst>
              <a:path w="147145" h="168166">
                <a:moveTo>
                  <a:pt x="142809" y="23024"/>
                </a:moveTo>
                <a:cubicBezTo>
                  <a:pt x="147506" y="26440"/>
                  <a:pt x="148557" y="33009"/>
                  <a:pt x="145141" y="37706"/>
                </a:cubicBezTo>
                <a:lnTo>
                  <a:pt x="61059" y="153320"/>
                </a:lnTo>
                <a:cubicBezTo>
                  <a:pt x="59252" y="155816"/>
                  <a:pt x="56460" y="157360"/>
                  <a:pt x="53373" y="157622"/>
                </a:cubicBezTo>
                <a:cubicBezTo>
                  <a:pt x="50285" y="157885"/>
                  <a:pt x="47297" y="156736"/>
                  <a:pt x="45129" y="154568"/>
                </a:cubicBezTo>
                <a:lnTo>
                  <a:pt x="3087" y="112526"/>
                </a:lnTo>
                <a:cubicBezTo>
                  <a:pt x="-1018" y="108421"/>
                  <a:pt x="-1018" y="101753"/>
                  <a:pt x="3087" y="97648"/>
                </a:cubicBezTo>
                <a:cubicBezTo>
                  <a:pt x="7193" y="93542"/>
                  <a:pt x="13861" y="93542"/>
                  <a:pt x="17966" y="97648"/>
                </a:cubicBezTo>
                <a:lnTo>
                  <a:pt x="51304" y="130985"/>
                </a:lnTo>
                <a:lnTo>
                  <a:pt x="128161" y="25323"/>
                </a:lnTo>
                <a:cubicBezTo>
                  <a:pt x="131576" y="20627"/>
                  <a:pt x="138145" y="19576"/>
                  <a:pt x="142842" y="2299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6679324" y="3699641"/>
            <a:ext cx="3867807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shows your organization name (CyberSecLab)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28244" y="4035972"/>
            <a:ext cx="147145" cy="168166"/>
          </a:xfrm>
          <a:custGeom>
            <a:avLst/>
            <a:gdLst/>
            <a:ahLst/>
            <a:cxnLst/>
            <a:rect l="l" t="t" r="r" b="b"/>
            <a:pathLst>
              <a:path w="147145" h="168166">
                <a:moveTo>
                  <a:pt x="142809" y="23024"/>
                </a:moveTo>
                <a:cubicBezTo>
                  <a:pt x="147506" y="26440"/>
                  <a:pt x="148557" y="33009"/>
                  <a:pt x="145141" y="37706"/>
                </a:cubicBezTo>
                <a:lnTo>
                  <a:pt x="61059" y="153320"/>
                </a:lnTo>
                <a:cubicBezTo>
                  <a:pt x="59252" y="155816"/>
                  <a:pt x="56460" y="157360"/>
                  <a:pt x="53373" y="157622"/>
                </a:cubicBezTo>
                <a:cubicBezTo>
                  <a:pt x="50285" y="157885"/>
                  <a:pt x="47297" y="156736"/>
                  <a:pt x="45129" y="154568"/>
                </a:cubicBezTo>
                <a:lnTo>
                  <a:pt x="3087" y="112526"/>
                </a:lnTo>
                <a:cubicBezTo>
                  <a:pt x="-1018" y="108421"/>
                  <a:pt x="-1018" y="101753"/>
                  <a:pt x="3087" y="97648"/>
                </a:cubicBezTo>
                <a:cubicBezTo>
                  <a:pt x="7193" y="93542"/>
                  <a:pt x="13861" y="93542"/>
                  <a:pt x="17966" y="97648"/>
                </a:cubicBezTo>
                <a:lnTo>
                  <a:pt x="51304" y="130985"/>
                </a:lnTo>
                <a:lnTo>
                  <a:pt x="128161" y="25323"/>
                </a:lnTo>
                <a:cubicBezTo>
                  <a:pt x="131576" y="20627"/>
                  <a:pt x="138145" y="19576"/>
                  <a:pt x="142842" y="2299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6679324" y="3998602"/>
            <a:ext cx="2615908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shows correct validity dates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28244" y="4334933"/>
            <a:ext cx="147145" cy="168166"/>
          </a:xfrm>
          <a:custGeom>
            <a:avLst/>
            <a:gdLst/>
            <a:ahLst/>
            <a:cxnLst/>
            <a:rect l="l" t="t" r="r" b="b"/>
            <a:pathLst>
              <a:path w="147145" h="168166">
                <a:moveTo>
                  <a:pt x="142809" y="23024"/>
                </a:moveTo>
                <a:cubicBezTo>
                  <a:pt x="147506" y="26440"/>
                  <a:pt x="148557" y="33009"/>
                  <a:pt x="145141" y="37706"/>
                </a:cubicBezTo>
                <a:lnTo>
                  <a:pt x="61059" y="153320"/>
                </a:lnTo>
                <a:cubicBezTo>
                  <a:pt x="59252" y="155816"/>
                  <a:pt x="56460" y="157360"/>
                  <a:pt x="53373" y="157622"/>
                </a:cubicBezTo>
                <a:cubicBezTo>
                  <a:pt x="50285" y="157885"/>
                  <a:pt x="47297" y="156736"/>
                  <a:pt x="45129" y="154568"/>
                </a:cubicBezTo>
                <a:lnTo>
                  <a:pt x="3087" y="112526"/>
                </a:lnTo>
                <a:cubicBezTo>
                  <a:pt x="-1018" y="108421"/>
                  <a:pt x="-1018" y="101753"/>
                  <a:pt x="3087" y="97648"/>
                </a:cubicBezTo>
                <a:cubicBezTo>
                  <a:pt x="7193" y="93542"/>
                  <a:pt x="13861" y="93542"/>
                  <a:pt x="17966" y="97648"/>
                </a:cubicBezTo>
                <a:lnTo>
                  <a:pt x="51304" y="130985"/>
                </a:lnTo>
                <a:lnTo>
                  <a:pt x="128161" y="25323"/>
                </a:lnTo>
                <a:cubicBezTo>
                  <a:pt x="131576" y="20627"/>
                  <a:pt x="138145" y="19576"/>
                  <a:pt x="142842" y="2299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6"/>
          <p:cNvSpPr/>
          <p:nvPr/>
        </p:nvSpPr>
        <p:spPr>
          <a:xfrm>
            <a:off x="6679324" y="4297563"/>
            <a:ext cx="168165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is encrypted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28244" y="4633894"/>
            <a:ext cx="147145" cy="168166"/>
          </a:xfrm>
          <a:custGeom>
            <a:avLst/>
            <a:gdLst/>
            <a:ahLst/>
            <a:cxnLst/>
            <a:rect l="l" t="t" r="r" b="b"/>
            <a:pathLst>
              <a:path w="147145" h="168166">
                <a:moveTo>
                  <a:pt x="142809" y="23024"/>
                </a:moveTo>
                <a:cubicBezTo>
                  <a:pt x="147506" y="26440"/>
                  <a:pt x="148557" y="33009"/>
                  <a:pt x="145141" y="37706"/>
                </a:cubicBezTo>
                <a:lnTo>
                  <a:pt x="61059" y="153320"/>
                </a:lnTo>
                <a:cubicBezTo>
                  <a:pt x="59252" y="155816"/>
                  <a:pt x="56460" y="157360"/>
                  <a:pt x="53373" y="157622"/>
                </a:cubicBezTo>
                <a:cubicBezTo>
                  <a:pt x="50285" y="157885"/>
                  <a:pt x="47297" y="156736"/>
                  <a:pt x="45129" y="154568"/>
                </a:cubicBezTo>
                <a:lnTo>
                  <a:pt x="3087" y="112526"/>
                </a:lnTo>
                <a:cubicBezTo>
                  <a:pt x="-1018" y="108421"/>
                  <a:pt x="-1018" y="101753"/>
                  <a:pt x="3087" y="97648"/>
                </a:cubicBezTo>
                <a:cubicBezTo>
                  <a:pt x="7193" y="93542"/>
                  <a:pt x="13861" y="93542"/>
                  <a:pt x="17966" y="97648"/>
                </a:cubicBezTo>
                <a:lnTo>
                  <a:pt x="51304" y="130985"/>
                </a:lnTo>
                <a:lnTo>
                  <a:pt x="128161" y="25323"/>
                </a:lnTo>
                <a:cubicBezTo>
                  <a:pt x="131576" y="20627"/>
                  <a:pt x="138145" y="19576"/>
                  <a:pt x="142842" y="2299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0" name="Text 58"/>
          <p:cNvSpPr/>
          <p:nvPr/>
        </p:nvSpPr>
        <p:spPr>
          <a:xfrm>
            <a:off x="6679324" y="4596524"/>
            <a:ext cx="208338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more "Not secure" warning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226211" y="5157076"/>
            <a:ext cx="5586832" cy="859513"/>
          </a:xfrm>
          <a:custGeom>
            <a:avLst/>
            <a:gdLst/>
            <a:ahLst/>
            <a:cxnLst/>
            <a:rect l="l" t="t" r="r" b="b"/>
            <a:pathLst>
              <a:path w="5586832" h="859513">
                <a:moveTo>
                  <a:pt x="37370" y="0"/>
                </a:moveTo>
                <a:lnTo>
                  <a:pt x="5474726" y="0"/>
                </a:lnTo>
                <a:cubicBezTo>
                  <a:pt x="5536641" y="0"/>
                  <a:pt x="5586832" y="50192"/>
                  <a:pt x="5586832" y="112106"/>
                </a:cubicBezTo>
                <a:lnTo>
                  <a:pt x="5586832" y="747406"/>
                </a:lnTo>
                <a:cubicBezTo>
                  <a:pt x="5586832" y="809321"/>
                  <a:pt x="5536641" y="859513"/>
                  <a:pt x="5474726" y="859513"/>
                </a:cubicBez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62" name="Shape 60"/>
          <p:cNvSpPr/>
          <p:nvPr/>
        </p:nvSpPr>
        <p:spPr>
          <a:xfrm>
            <a:off x="6226211" y="5157076"/>
            <a:ext cx="37370" cy="859513"/>
          </a:xfrm>
          <a:custGeom>
            <a:avLst/>
            <a:gdLst/>
            <a:ahLst/>
            <a:cxnLst/>
            <a:rect l="l" t="t" r="r" b="b"/>
            <a:pathLst>
              <a:path w="37370" h="859513">
                <a:moveTo>
                  <a:pt x="37370" y="0"/>
                </a:moveTo>
                <a:lnTo>
                  <a:pt x="37370" y="0"/>
                </a:lnTo>
                <a:lnTo>
                  <a:pt x="37370" y="859513"/>
                </a:lnTo>
                <a:lnTo>
                  <a:pt x="37370" y="859513"/>
                </a:lnTo>
                <a:cubicBezTo>
                  <a:pt x="16731" y="859513"/>
                  <a:pt x="0" y="842781"/>
                  <a:pt x="0" y="822143"/>
                </a:cubicBezTo>
                <a:lnTo>
                  <a:pt x="0" y="37370"/>
                </a:lnTo>
                <a:cubicBezTo>
                  <a:pt x="0" y="16745"/>
                  <a:pt x="16745" y="0"/>
                  <a:pt x="37370" y="0"/>
                </a:cubicBezTo>
                <a:close/>
              </a:path>
            </a:pathLst>
          </a:custGeom>
          <a:solidFill>
            <a:srgbClr val="00C950"/>
          </a:solidFill>
          <a:ln/>
        </p:spPr>
      </p:sp>
      <p:sp>
        <p:nvSpPr>
          <p:cNvPr id="63" name="Shape 61"/>
          <p:cNvSpPr/>
          <p:nvPr/>
        </p:nvSpPr>
        <p:spPr>
          <a:xfrm>
            <a:off x="6417733" y="5343926"/>
            <a:ext cx="186851" cy="186851"/>
          </a:xfrm>
          <a:custGeom>
            <a:avLst/>
            <a:gdLst/>
            <a:ahLst/>
            <a:cxnLst/>
            <a:rect l="l" t="t" r="r" b="b"/>
            <a:pathLst>
              <a:path w="186851" h="186851">
                <a:moveTo>
                  <a:pt x="52661" y="0"/>
                </a:moveTo>
                <a:lnTo>
                  <a:pt x="134408" y="0"/>
                </a:lnTo>
                <a:cubicBezTo>
                  <a:pt x="144079" y="0"/>
                  <a:pt x="151962" y="7956"/>
                  <a:pt x="151597" y="17590"/>
                </a:cubicBezTo>
                <a:cubicBezTo>
                  <a:pt x="151524" y="19524"/>
                  <a:pt x="151451" y="21459"/>
                  <a:pt x="151342" y="23356"/>
                </a:cubicBezTo>
                <a:lnTo>
                  <a:pt x="169443" y="23356"/>
                </a:lnTo>
                <a:cubicBezTo>
                  <a:pt x="178968" y="23356"/>
                  <a:pt x="187361" y="31239"/>
                  <a:pt x="186632" y="41530"/>
                </a:cubicBezTo>
                <a:cubicBezTo>
                  <a:pt x="183895" y="79375"/>
                  <a:pt x="164553" y="100177"/>
                  <a:pt x="143568" y="111052"/>
                </a:cubicBezTo>
                <a:cubicBezTo>
                  <a:pt x="137802" y="114045"/>
                  <a:pt x="131927" y="116271"/>
                  <a:pt x="126343" y="117913"/>
                </a:cubicBezTo>
                <a:cubicBezTo>
                  <a:pt x="118971" y="128350"/>
                  <a:pt x="111307" y="133861"/>
                  <a:pt x="105213" y="136817"/>
                </a:cubicBezTo>
                <a:lnTo>
                  <a:pt x="105213" y="163494"/>
                </a:lnTo>
                <a:lnTo>
                  <a:pt x="128569" y="163494"/>
                </a:lnTo>
                <a:cubicBezTo>
                  <a:pt x="135029" y="163494"/>
                  <a:pt x="140247" y="168713"/>
                  <a:pt x="140247" y="175172"/>
                </a:cubicBezTo>
                <a:cubicBezTo>
                  <a:pt x="140247" y="181632"/>
                  <a:pt x="135029" y="186851"/>
                  <a:pt x="128569" y="186851"/>
                </a:cubicBezTo>
                <a:lnTo>
                  <a:pt x="58500" y="186851"/>
                </a:lnTo>
                <a:cubicBezTo>
                  <a:pt x="52041" y="186851"/>
                  <a:pt x="46822" y="181632"/>
                  <a:pt x="46822" y="175172"/>
                </a:cubicBezTo>
                <a:cubicBezTo>
                  <a:pt x="46822" y="168713"/>
                  <a:pt x="52041" y="163494"/>
                  <a:pt x="58500" y="163494"/>
                </a:cubicBezTo>
                <a:lnTo>
                  <a:pt x="81857" y="163494"/>
                </a:lnTo>
                <a:lnTo>
                  <a:pt x="81857" y="136817"/>
                </a:lnTo>
                <a:cubicBezTo>
                  <a:pt x="76018" y="134007"/>
                  <a:pt x="68755" y="128788"/>
                  <a:pt x="61675" y="119190"/>
                </a:cubicBezTo>
                <a:cubicBezTo>
                  <a:pt x="54960" y="117439"/>
                  <a:pt x="47661" y="114774"/>
                  <a:pt x="40545" y="110760"/>
                </a:cubicBezTo>
                <a:cubicBezTo>
                  <a:pt x="20802" y="99702"/>
                  <a:pt x="2993" y="78864"/>
                  <a:pt x="438" y="41457"/>
                </a:cubicBezTo>
                <a:cubicBezTo>
                  <a:pt x="-255" y="31203"/>
                  <a:pt x="8102" y="23320"/>
                  <a:pt x="17627" y="23320"/>
                </a:cubicBezTo>
                <a:lnTo>
                  <a:pt x="35728" y="23320"/>
                </a:lnTo>
                <a:cubicBezTo>
                  <a:pt x="35618" y="21422"/>
                  <a:pt x="35545" y="19524"/>
                  <a:pt x="35472" y="17554"/>
                </a:cubicBezTo>
                <a:cubicBezTo>
                  <a:pt x="35107" y="7883"/>
                  <a:pt x="42990" y="-36"/>
                  <a:pt x="52661" y="-36"/>
                </a:cubicBezTo>
                <a:close/>
                <a:moveTo>
                  <a:pt x="37042" y="40874"/>
                </a:moveTo>
                <a:lnTo>
                  <a:pt x="17919" y="40874"/>
                </a:lnTo>
                <a:cubicBezTo>
                  <a:pt x="20181" y="71784"/>
                  <a:pt x="34378" y="87258"/>
                  <a:pt x="49012" y="95469"/>
                </a:cubicBezTo>
                <a:cubicBezTo>
                  <a:pt x="43757" y="81857"/>
                  <a:pt x="39414" y="64084"/>
                  <a:pt x="37042" y="40874"/>
                </a:cubicBezTo>
                <a:close/>
                <a:moveTo>
                  <a:pt x="138678" y="93717"/>
                </a:moveTo>
                <a:cubicBezTo>
                  <a:pt x="153458" y="85032"/>
                  <a:pt x="166815" y="69595"/>
                  <a:pt x="169078" y="40874"/>
                </a:cubicBezTo>
                <a:lnTo>
                  <a:pt x="149991" y="40874"/>
                </a:lnTo>
                <a:cubicBezTo>
                  <a:pt x="147729" y="63099"/>
                  <a:pt x="143641" y="80360"/>
                  <a:pt x="138678" y="93717"/>
                </a:cubicBezTo>
                <a:close/>
              </a:path>
            </a:pathLst>
          </a:custGeom>
          <a:solidFill>
            <a:srgbClr val="00A63E"/>
          </a:solidFill>
          <a:ln/>
        </p:spPr>
      </p:sp>
      <p:sp>
        <p:nvSpPr>
          <p:cNvPr id="64" name="Text 62"/>
          <p:cNvSpPr/>
          <p:nvPr/>
        </p:nvSpPr>
        <p:spPr>
          <a:xfrm>
            <a:off x="6702680" y="5306556"/>
            <a:ext cx="822143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0082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Success!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394377" y="5642887"/>
            <a:ext cx="5343926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7" dirty="0">
                <a:solidFill>
                  <a:srgbClr val="0082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Your Trellix ePO server is now secured with a self-signed SSL certificate!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Summary of Files Created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certificate files and their purposes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603375"/>
            <a:ext cx="11426825" cy="3340100"/>
          </a:xfrm>
          <a:custGeom>
            <a:avLst/>
            <a:gdLst/>
            <a:ahLst/>
            <a:cxnLst/>
            <a:rect l="l" t="t" r="r" b="b"/>
            <a:pathLst>
              <a:path w="11426825" h="3340100">
                <a:moveTo>
                  <a:pt x="114298" y="0"/>
                </a:moveTo>
                <a:lnTo>
                  <a:pt x="11312527" y="0"/>
                </a:lnTo>
                <a:cubicBezTo>
                  <a:pt x="11375652" y="0"/>
                  <a:pt x="11426825" y="51173"/>
                  <a:pt x="11426825" y="114298"/>
                </a:cubicBezTo>
                <a:lnTo>
                  <a:pt x="11426825" y="3225802"/>
                </a:lnTo>
                <a:cubicBezTo>
                  <a:pt x="11426825" y="3288927"/>
                  <a:pt x="11375652" y="3340100"/>
                  <a:pt x="11312527" y="3340100"/>
                </a:cubicBezTo>
                <a:lnTo>
                  <a:pt x="114298" y="3340100"/>
                </a:lnTo>
                <a:cubicBezTo>
                  <a:pt x="51173" y="3340100"/>
                  <a:pt x="0" y="3288927"/>
                  <a:pt x="0" y="322580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5E7EB"/>
            </a:solidFill>
            <a:prstDash val="solid"/>
          </a:ln>
        </p:spPr>
      </p:sp>
      <p:graphicFrame>
        <p:nvGraphicFramePr>
          <p:cNvPr id="2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7350" y="1606553"/>
          <a:ext cx="11420475" cy="3333750"/>
        </p:xfrm>
        <a:graphic>
          <a:graphicData uri="http://schemas.openxmlformats.org/drawingml/2006/table">
            <a:tbl>
              <a:tblPr/>
              <a:tblGrid>
                <a:gridCol w="3543300"/>
                <a:gridCol w="3009900"/>
                <a:gridCol w="4867275"/>
              </a:tblGrid>
              <a:tr h="666750"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File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Location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Purpose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openssl.cnf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Configuration with SAN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ca.key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C:\ssl\keys\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Password-protected private key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ca-rsa.key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C:\ssl\keys\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RSA format key (for ePO)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ca.cer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C:\ssl\certs\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Self-signed certificate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400050" y="5137147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38100" y="0"/>
                </a:moveTo>
                <a:lnTo>
                  <a:pt x="5505454" y="0"/>
                </a:lnTo>
                <a:cubicBezTo>
                  <a:pt x="5568578" y="0"/>
                  <a:pt x="5619750" y="51172"/>
                  <a:pt x="5619750" y="114296"/>
                </a:cubicBezTo>
                <a:lnTo>
                  <a:pt x="5619750" y="762004"/>
                </a:lnTo>
                <a:cubicBezTo>
                  <a:pt x="5619750" y="825128"/>
                  <a:pt x="5568578" y="876300"/>
                  <a:pt x="5505454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00050" y="5137147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Shape 6"/>
          <p:cNvSpPr/>
          <p:nvPr/>
        </p:nvSpPr>
        <p:spPr>
          <a:xfrm>
            <a:off x="595313" y="532764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0" name="Text 7"/>
          <p:cNvSpPr/>
          <p:nvPr/>
        </p:nvSpPr>
        <p:spPr>
          <a:xfrm>
            <a:off x="885825" y="5289547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Backup These Files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1500" y="5632447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secure backup of all certificate files in an encrypted location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91250" y="5137147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38100" y="0"/>
                </a:moveTo>
                <a:lnTo>
                  <a:pt x="5505454" y="0"/>
                </a:lnTo>
                <a:cubicBezTo>
                  <a:pt x="5568578" y="0"/>
                  <a:pt x="5619750" y="51172"/>
                  <a:pt x="5619750" y="114296"/>
                </a:cubicBezTo>
                <a:lnTo>
                  <a:pt x="5619750" y="762004"/>
                </a:lnTo>
                <a:cubicBezTo>
                  <a:pt x="5619750" y="825128"/>
                  <a:pt x="5568578" y="876300"/>
                  <a:pt x="5505454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6191250" y="5137147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4" name="Shape 11"/>
          <p:cNvSpPr/>
          <p:nvPr/>
        </p:nvSpPr>
        <p:spPr>
          <a:xfrm>
            <a:off x="6374606" y="532764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5" name="Text 12"/>
          <p:cNvSpPr/>
          <p:nvPr/>
        </p:nvSpPr>
        <p:spPr>
          <a:xfrm>
            <a:off x="6677025" y="5289547"/>
            <a:ext cx="1990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Secure the Keys Folder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62700" y="5632447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Restrict C: sl s older permissions to administrators only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447800"/>
            <a:ext cx="5581650" cy="1333500"/>
          </a:xfrm>
          <a:custGeom>
            <a:avLst/>
            <a:gdLst/>
            <a:ahLst/>
            <a:cxnLst/>
            <a:rect l="l" t="t" r="r" b="b"/>
            <a:pathLst>
              <a:path w="5581650" h="1333500">
                <a:moveTo>
                  <a:pt x="38100" y="0"/>
                </a:moveTo>
                <a:lnTo>
                  <a:pt x="5467356" y="0"/>
                </a:lnTo>
                <a:cubicBezTo>
                  <a:pt x="5530436" y="0"/>
                  <a:pt x="5581650" y="51214"/>
                  <a:pt x="5581650" y="114294"/>
                </a:cubicBezTo>
                <a:lnTo>
                  <a:pt x="5581650" y="1219206"/>
                </a:lnTo>
                <a:cubicBezTo>
                  <a:pt x="5581650" y="1282286"/>
                  <a:pt x="5530436" y="1333500"/>
                  <a:pt x="5467356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447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647700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590550" y="16764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33500" y="1676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Overview &amp; Prerequisites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2057400"/>
            <a:ext cx="44958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Understanding self-signed certificates and preparing your environment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29350" y="1447800"/>
            <a:ext cx="5581650" cy="1333500"/>
          </a:xfrm>
          <a:custGeom>
            <a:avLst/>
            <a:gdLst/>
            <a:ahLst/>
            <a:cxnLst/>
            <a:rect l="l" t="t" r="r" b="b"/>
            <a:pathLst>
              <a:path w="5581650" h="1333500">
                <a:moveTo>
                  <a:pt x="38100" y="0"/>
                </a:moveTo>
                <a:lnTo>
                  <a:pt x="5467356" y="0"/>
                </a:lnTo>
                <a:cubicBezTo>
                  <a:pt x="5530436" y="0"/>
                  <a:pt x="5581650" y="51214"/>
                  <a:pt x="5581650" y="114294"/>
                </a:cubicBezTo>
                <a:lnTo>
                  <a:pt x="5581650" y="1219206"/>
                </a:lnTo>
                <a:cubicBezTo>
                  <a:pt x="5581650" y="1282286"/>
                  <a:pt x="5530436" y="1333500"/>
                  <a:pt x="5467356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6229350" y="14478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Shape 10"/>
          <p:cNvSpPr/>
          <p:nvPr/>
        </p:nvSpPr>
        <p:spPr>
          <a:xfrm>
            <a:off x="6477000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3" name="Text 11"/>
          <p:cNvSpPr/>
          <p:nvPr/>
        </p:nvSpPr>
        <p:spPr>
          <a:xfrm>
            <a:off x="6419850" y="16764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62800" y="1676400"/>
            <a:ext cx="400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OpenSSL Installation &amp; Setup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162800" y="2057400"/>
            <a:ext cx="396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Installing OpenSSL and creating the working environment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0099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971553"/>
                </a:lnTo>
                <a:cubicBezTo>
                  <a:pt x="5581650" y="1034678"/>
                  <a:pt x="5530478" y="1085850"/>
                  <a:pt x="5467353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30099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8" name="Shape 16"/>
          <p:cNvSpPr/>
          <p:nvPr/>
        </p:nvSpPr>
        <p:spPr>
          <a:xfrm>
            <a:off x="647700" y="3238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9" name="Text 17"/>
          <p:cNvSpPr/>
          <p:nvPr/>
        </p:nvSpPr>
        <p:spPr>
          <a:xfrm>
            <a:off x="590550" y="32385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33500" y="3238500"/>
            <a:ext cx="381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Certificate Generation Process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33500" y="3619500"/>
            <a:ext cx="3771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Generating secure keys and certificates with OpenSSL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29350" y="3009900"/>
            <a:ext cx="5581650" cy="1085850"/>
          </a:xfrm>
          <a:custGeom>
            <a:avLst/>
            <a:gdLst/>
            <a:ahLst/>
            <a:cxnLst/>
            <a:rect l="l" t="t" r="r" b="b"/>
            <a:pathLst>
              <a:path w="5581650" h="108585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971553"/>
                </a:lnTo>
                <a:cubicBezTo>
                  <a:pt x="5581650" y="1034678"/>
                  <a:pt x="5530478" y="1085850"/>
                  <a:pt x="5467353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6229350" y="300990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4" name="Shape 22"/>
          <p:cNvSpPr/>
          <p:nvPr/>
        </p:nvSpPr>
        <p:spPr>
          <a:xfrm>
            <a:off x="6477000" y="3238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5" name="Text 23"/>
          <p:cNvSpPr/>
          <p:nvPr/>
        </p:nvSpPr>
        <p:spPr>
          <a:xfrm>
            <a:off x="6419850" y="32385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162800" y="3238500"/>
            <a:ext cx="3667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ePO Deployment &amp; Verification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62800" y="3619500"/>
            <a:ext cx="3629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Uploading certificates and completing the installation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00050" y="4324350"/>
            <a:ext cx="11410950" cy="1085850"/>
          </a:xfrm>
          <a:custGeom>
            <a:avLst/>
            <a:gdLst/>
            <a:ahLst/>
            <a:cxnLst/>
            <a:rect l="l" t="t" r="r" b="b"/>
            <a:pathLst>
              <a:path w="11410950" h="1085850">
                <a:moveTo>
                  <a:pt x="38100" y="0"/>
                </a:moveTo>
                <a:lnTo>
                  <a:pt x="11296653" y="0"/>
                </a:lnTo>
                <a:cubicBezTo>
                  <a:pt x="11359778" y="0"/>
                  <a:pt x="11410950" y="51172"/>
                  <a:pt x="11410950" y="114297"/>
                </a:cubicBezTo>
                <a:lnTo>
                  <a:pt x="11410950" y="971553"/>
                </a:lnTo>
                <a:cubicBezTo>
                  <a:pt x="11410950" y="1034678"/>
                  <a:pt x="11359778" y="1085850"/>
                  <a:pt x="11296653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400050" y="4324350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0" name="Shape 28"/>
          <p:cNvSpPr/>
          <p:nvPr/>
        </p:nvSpPr>
        <p:spPr>
          <a:xfrm>
            <a:off x="647700" y="4552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1" name="Text 29"/>
          <p:cNvSpPr/>
          <p:nvPr/>
        </p:nvSpPr>
        <p:spPr>
          <a:xfrm>
            <a:off x="590550" y="4552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33500" y="4552950"/>
            <a:ext cx="405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Troubleshooting &amp; Best Practices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33500" y="4933950"/>
            <a:ext cx="40195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issues, solutions, and security recommendations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hapter5_troubleshooting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85000"/>
                </a:srgbClr>
              </a:gs>
              <a:gs pos="50000">
                <a:srgbClr val="0150C5">
                  <a:alpha val="80000"/>
                </a:srgbClr>
              </a:gs>
              <a:gs pos="100000">
                <a:srgbClr val="000000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206488"/>
            <a:ext cx="1520825" cy="387350"/>
          </a:xfrm>
          <a:custGeom>
            <a:avLst/>
            <a:gdLst/>
            <a:ahLst/>
            <a:cxnLst/>
            <a:rect l="l" t="t" r="r" b="b"/>
            <a:pathLst>
              <a:path w="1520825" h="387350">
                <a:moveTo>
                  <a:pt x="76199" y="0"/>
                </a:moveTo>
                <a:lnTo>
                  <a:pt x="1444626" y="0"/>
                </a:lnTo>
                <a:cubicBezTo>
                  <a:pt x="1486709" y="0"/>
                  <a:pt x="1520825" y="34116"/>
                  <a:pt x="1520825" y="76199"/>
                </a:cubicBezTo>
                <a:lnTo>
                  <a:pt x="1520825" y="311151"/>
                </a:lnTo>
                <a:cubicBezTo>
                  <a:pt x="1520825" y="353234"/>
                  <a:pt x="1486709" y="387350"/>
                  <a:pt x="1444626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85875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FIVE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25619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Troubleshooting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625969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Common issues, solutions, and security recommendations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50226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387969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Reference guide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6878" y="376878"/>
            <a:ext cx="115136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spc="59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TROUBLESHOOTING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6878" y="678380"/>
            <a:ext cx="11607839" cy="376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1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Troubleshooting Common Errors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5722" y="1206009"/>
            <a:ext cx="5624903" cy="1620575"/>
          </a:xfrm>
          <a:custGeom>
            <a:avLst/>
            <a:gdLst/>
            <a:ahLst/>
            <a:cxnLst/>
            <a:rect l="l" t="t" r="r" b="b"/>
            <a:pathLst>
              <a:path w="5624903" h="1620575">
                <a:moveTo>
                  <a:pt x="37688" y="0"/>
                </a:moveTo>
                <a:lnTo>
                  <a:pt x="5511835" y="0"/>
                </a:lnTo>
                <a:cubicBezTo>
                  <a:pt x="5574281" y="0"/>
                  <a:pt x="5624903" y="50622"/>
                  <a:pt x="5624903" y="113068"/>
                </a:cubicBezTo>
                <a:lnTo>
                  <a:pt x="5624903" y="1507507"/>
                </a:lnTo>
                <a:cubicBezTo>
                  <a:pt x="5624903" y="1569953"/>
                  <a:pt x="5574281" y="1620575"/>
                  <a:pt x="5511835" y="1620575"/>
                </a:cubicBez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95722" y="1206009"/>
            <a:ext cx="37688" cy="1620575"/>
          </a:xfrm>
          <a:custGeom>
            <a:avLst/>
            <a:gdLst/>
            <a:ahLst/>
            <a:cxnLst/>
            <a:rect l="l" t="t" r="r" b="b"/>
            <a:pathLst>
              <a:path w="37688" h="1620575">
                <a:moveTo>
                  <a:pt x="37688" y="0"/>
                </a:moveTo>
                <a:lnTo>
                  <a:pt x="37688" y="0"/>
                </a:lnTo>
                <a:lnTo>
                  <a:pt x="37688" y="1620575"/>
                </a:ln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6" name="Shape 4"/>
          <p:cNvSpPr/>
          <p:nvPr/>
        </p:nvSpPr>
        <p:spPr>
          <a:xfrm>
            <a:off x="593583" y="135676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226127"/>
                </a:moveTo>
                <a:cubicBezTo>
                  <a:pt x="175465" y="226127"/>
                  <a:pt x="226127" y="175465"/>
                  <a:pt x="226127" y="113063"/>
                </a:cubicBezTo>
                <a:cubicBezTo>
                  <a:pt x="226127" y="50662"/>
                  <a:pt x="175465" y="0"/>
                  <a:pt x="113063" y="0"/>
                </a:cubicBezTo>
                <a:cubicBezTo>
                  <a:pt x="50662" y="0"/>
                  <a:pt x="0" y="50662"/>
                  <a:pt x="0" y="113063"/>
                </a:cubicBezTo>
                <a:cubicBezTo>
                  <a:pt x="0" y="175465"/>
                  <a:pt x="50662" y="226127"/>
                  <a:pt x="113063" y="226127"/>
                </a:cubicBezTo>
                <a:close/>
                <a:moveTo>
                  <a:pt x="73756" y="73756"/>
                </a:moveTo>
                <a:cubicBezTo>
                  <a:pt x="77908" y="69605"/>
                  <a:pt x="84621" y="69605"/>
                  <a:pt x="88728" y="73756"/>
                </a:cubicBezTo>
                <a:lnTo>
                  <a:pt x="113019" y="98047"/>
                </a:lnTo>
                <a:lnTo>
                  <a:pt x="137310" y="73756"/>
                </a:lnTo>
                <a:cubicBezTo>
                  <a:pt x="141462" y="69605"/>
                  <a:pt x="148175" y="69605"/>
                  <a:pt x="152282" y="73756"/>
                </a:cubicBezTo>
                <a:cubicBezTo>
                  <a:pt x="156390" y="77908"/>
                  <a:pt x="156434" y="84621"/>
                  <a:pt x="152282" y="88728"/>
                </a:cubicBezTo>
                <a:lnTo>
                  <a:pt x="127991" y="113019"/>
                </a:lnTo>
                <a:lnTo>
                  <a:pt x="152282" y="137310"/>
                </a:lnTo>
                <a:cubicBezTo>
                  <a:pt x="156434" y="141462"/>
                  <a:pt x="156434" y="148175"/>
                  <a:pt x="152282" y="152282"/>
                </a:cubicBezTo>
                <a:cubicBezTo>
                  <a:pt x="148131" y="156390"/>
                  <a:pt x="141418" y="156434"/>
                  <a:pt x="137310" y="152282"/>
                </a:cubicBezTo>
                <a:lnTo>
                  <a:pt x="113019" y="127991"/>
                </a:lnTo>
                <a:lnTo>
                  <a:pt x="88728" y="152282"/>
                </a:lnTo>
                <a:cubicBezTo>
                  <a:pt x="84577" y="156434"/>
                  <a:pt x="77864" y="156434"/>
                  <a:pt x="73756" y="152282"/>
                </a:cubicBezTo>
                <a:cubicBezTo>
                  <a:pt x="69649" y="148131"/>
                  <a:pt x="69605" y="141418"/>
                  <a:pt x="73756" y="137310"/>
                </a:cubicBezTo>
                <a:lnTo>
                  <a:pt x="98047" y="113019"/>
                </a:lnTo>
                <a:lnTo>
                  <a:pt x="73756" y="88728"/>
                </a:lnTo>
                <a:cubicBezTo>
                  <a:pt x="69605" y="84577"/>
                  <a:pt x="69605" y="77864"/>
                  <a:pt x="73756" y="73756"/>
                </a:cubicBezTo>
                <a:close/>
              </a:path>
            </a:pathLst>
          </a:custGeom>
          <a:solidFill>
            <a:srgbClr val="FB2C36"/>
          </a:solidFill>
          <a:ln/>
        </p:spPr>
      </p:sp>
      <p:sp>
        <p:nvSpPr>
          <p:cNvPr id="7" name="Text 5"/>
          <p:cNvSpPr/>
          <p:nvPr/>
        </p:nvSpPr>
        <p:spPr>
          <a:xfrm>
            <a:off x="961039" y="1356760"/>
            <a:ext cx="4202189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C10007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"Private key file did not contain a valid private key"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1039" y="1695951"/>
            <a:ext cx="419276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Cause: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1039" y="1922077"/>
            <a:ext cx="419276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Using wrong key file or key format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61039" y="2223580"/>
            <a:ext cx="419276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1039" y="2449706"/>
            <a:ext cx="419276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ca-rsa.key </a:t>
            </a:r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(converted RSA format), not </a:t>
            </a:r>
            <a:pPr>
              <a:lnSpc>
                <a:spcPct val="130000"/>
              </a:lnSpc>
            </a:pPr>
            <a:r>
              <a:rPr lang="en-US" sz="1039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ca.key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5722" y="2939648"/>
            <a:ext cx="5624903" cy="1620575"/>
          </a:xfrm>
          <a:custGeom>
            <a:avLst/>
            <a:gdLst/>
            <a:ahLst/>
            <a:cxnLst/>
            <a:rect l="l" t="t" r="r" b="b"/>
            <a:pathLst>
              <a:path w="5624903" h="1620575">
                <a:moveTo>
                  <a:pt x="37688" y="0"/>
                </a:moveTo>
                <a:lnTo>
                  <a:pt x="5511835" y="0"/>
                </a:lnTo>
                <a:cubicBezTo>
                  <a:pt x="5574281" y="0"/>
                  <a:pt x="5624903" y="50622"/>
                  <a:pt x="5624903" y="113068"/>
                </a:cubicBezTo>
                <a:lnTo>
                  <a:pt x="5624903" y="1507507"/>
                </a:lnTo>
                <a:cubicBezTo>
                  <a:pt x="5624903" y="1569953"/>
                  <a:pt x="5574281" y="1620575"/>
                  <a:pt x="5511835" y="1620575"/>
                </a:cubicBez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Shape 11"/>
          <p:cNvSpPr/>
          <p:nvPr/>
        </p:nvSpPr>
        <p:spPr>
          <a:xfrm>
            <a:off x="395722" y="2939648"/>
            <a:ext cx="37688" cy="1620575"/>
          </a:xfrm>
          <a:custGeom>
            <a:avLst/>
            <a:gdLst/>
            <a:ahLst/>
            <a:cxnLst/>
            <a:rect l="l" t="t" r="r" b="b"/>
            <a:pathLst>
              <a:path w="37688" h="1620575">
                <a:moveTo>
                  <a:pt x="37688" y="0"/>
                </a:moveTo>
                <a:lnTo>
                  <a:pt x="37688" y="0"/>
                </a:lnTo>
                <a:lnTo>
                  <a:pt x="37688" y="1620575"/>
                </a:ln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4" name="Shape 12"/>
          <p:cNvSpPr/>
          <p:nvPr/>
        </p:nvSpPr>
        <p:spPr>
          <a:xfrm>
            <a:off x="593583" y="3090399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226127"/>
                </a:moveTo>
                <a:cubicBezTo>
                  <a:pt x="175465" y="226127"/>
                  <a:pt x="226127" y="175465"/>
                  <a:pt x="226127" y="113063"/>
                </a:cubicBezTo>
                <a:cubicBezTo>
                  <a:pt x="226127" y="50662"/>
                  <a:pt x="175465" y="0"/>
                  <a:pt x="113063" y="0"/>
                </a:cubicBezTo>
                <a:cubicBezTo>
                  <a:pt x="50662" y="0"/>
                  <a:pt x="0" y="50662"/>
                  <a:pt x="0" y="113063"/>
                </a:cubicBezTo>
                <a:cubicBezTo>
                  <a:pt x="0" y="175465"/>
                  <a:pt x="50662" y="226127"/>
                  <a:pt x="113063" y="226127"/>
                </a:cubicBezTo>
                <a:close/>
                <a:moveTo>
                  <a:pt x="73756" y="73756"/>
                </a:moveTo>
                <a:cubicBezTo>
                  <a:pt x="77908" y="69605"/>
                  <a:pt x="84621" y="69605"/>
                  <a:pt x="88728" y="73756"/>
                </a:cubicBezTo>
                <a:lnTo>
                  <a:pt x="113019" y="98047"/>
                </a:lnTo>
                <a:lnTo>
                  <a:pt x="137310" y="73756"/>
                </a:lnTo>
                <a:cubicBezTo>
                  <a:pt x="141462" y="69605"/>
                  <a:pt x="148175" y="69605"/>
                  <a:pt x="152282" y="73756"/>
                </a:cubicBezTo>
                <a:cubicBezTo>
                  <a:pt x="156390" y="77908"/>
                  <a:pt x="156434" y="84621"/>
                  <a:pt x="152282" y="88728"/>
                </a:cubicBezTo>
                <a:lnTo>
                  <a:pt x="127991" y="113019"/>
                </a:lnTo>
                <a:lnTo>
                  <a:pt x="152282" y="137310"/>
                </a:lnTo>
                <a:cubicBezTo>
                  <a:pt x="156434" y="141462"/>
                  <a:pt x="156434" y="148175"/>
                  <a:pt x="152282" y="152282"/>
                </a:cubicBezTo>
                <a:cubicBezTo>
                  <a:pt x="148131" y="156390"/>
                  <a:pt x="141418" y="156434"/>
                  <a:pt x="137310" y="152282"/>
                </a:cubicBezTo>
                <a:lnTo>
                  <a:pt x="113019" y="127991"/>
                </a:lnTo>
                <a:lnTo>
                  <a:pt x="88728" y="152282"/>
                </a:lnTo>
                <a:cubicBezTo>
                  <a:pt x="84577" y="156434"/>
                  <a:pt x="77864" y="156434"/>
                  <a:pt x="73756" y="152282"/>
                </a:cubicBezTo>
                <a:cubicBezTo>
                  <a:pt x="69649" y="148131"/>
                  <a:pt x="69605" y="141418"/>
                  <a:pt x="73756" y="137310"/>
                </a:cubicBezTo>
                <a:lnTo>
                  <a:pt x="98047" y="113019"/>
                </a:lnTo>
                <a:lnTo>
                  <a:pt x="73756" y="88728"/>
                </a:lnTo>
                <a:cubicBezTo>
                  <a:pt x="69605" y="84577"/>
                  <a:pt x="69605" y="77864"/>
                  <a:pt x="73756" y="73756"/>
                </a:cubicBezTo>
                <a:close/>
              </a:path>
            </a:pathLst>
          </a:custGeom>
          <a:solidFill>
            <a:srgbClr val="FF6900"/>
          </a:solidFill>
          <a:ln/>
        </p:spPr>
      </p:sp>
      <p:sp>
        <p:nvSpPr>
          <p:cNvPr id="15" name="Text 13"/>
          <p:cNvSpPr/>
          <p:nvPr/>
        </p:nvSpPr>
        <p:spPr>
          <a:xfrm>
            <a:off x="961039" y="3090399"/>
            <a:ext cx="3985484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CA35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"NET::ERR_CERT_COMMON_NAME_INVALID"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1039" y="3429589"/>
            <a:ext cx="397606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Cause: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1039" y="3655716"/>
            <a:ext cx="397606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missing SAN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61039" y="3957218"/>
            <a:ext cx="397606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1039" y="4183345"/>
            <a:ext cx="3976062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openssl.cnf has [alt_names] section with correct IP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95722" y="4673286"/>
            <a:ext cx="5624903" cy="1620575"/>
          </a:xfrm>
          <a:custGeom>
            <a:avLst/>
            <a:gdLst/>
            <a:ahLst/>
            <a:cxnLst/>
            <a:rect l="l" t="t" r="r" b="b"/>
            <a:pathLst>
              <a:path w="5624903" h="1620575">
                <a:moveTo>
                  <a:pt x="37688" y="0"/>
                </a:moveTo>
                <a:lnTo>
                  <a:pt x="5511835" y="0"/>
                </a:lnTo>
                <a:cubicBezTo>
                  <a:pt x="5574281" y="0"/>
                  <a:pt x="5624903" y="50622"/>
                  <a:pt x="5624903" y="113068"/>
                </a:cubicBezTo>
                <a:lnTo>
                  <a:pt x="5624903" y="1507507"/>
                </a:lnTo>
                <a:cubicBezTo>
                  <a:pt x="5624903" y="1569953"/>
                  <a:pt x="5574281" y="1620575"/>
                  <a:pt x="5511835" y="1620575"/>
                </a:cubicBez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9"/>
          <p:cNvSpPr/>
          <p:nvPr/>
        </p:nvSpPr>
        <p:spPr>
          <a:xfrm>
            <a:off x="395722" y="4673286"/>
            <a:ext cx="37688" cy="1620575"/>
          </a:xfrm>
          <a:custGeom>
            <a:avLst/>
            <a:gdLst/>
            <a:ahLst/>
            <a:cxnLst/>
            <a:rect l="l" t="t" r="r" b="b"/>
            <a:pathLst>
              <a:path w="37688" h="1620575">
                <a:moveTo>
                  <a:pt x="37688" y="0"/>
                </a:moveTo>
                <a:lnTo>
                  <a:pt x="37688" y="0"/>
                </a:lnTo>
                <a:lnTo>
                  <a:pt x="37688" y="1620575"/>
                </a:ln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0B100"/>
          </a:solidFill>
          <a:ln/>
        </p:spPr>
      </p:sp>
      <p:sp>
        <p:nvSpPr>
          <p:cNvPr id="22" name="Shape 20"/>
          <p:cNvSpPr/>
          <p:nvPr/>
        </p:nvSpPr>
        <p:spPr>
          <a:xfrm>
            <a:off x="593583" y="4824037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226127"/>
                </a:moveTo>
                <a:cubicBezTo>
                  <a:pt x="175465" y="226127"/>
                  <a:pt x="226127" y="175465"/>
                  <a:pt x="226127" y="113063"/>
                </a:cubicBezTo>
                <a:cubicBezTo>
                  <a:pt x="226127" y="50662"/>
                  <a:pt x="175465" y="0"/>
                  <a:pt x="113063" y="0"/>
                </a:cubicBezTo>
                <a:cubicBezTo>
                  <a:pt x="50662" y="0"/>
                  <a:pt x="0" y="50662"/>
                  <a:pt x="0" y="113063"/>
                </a:cubicBezTo>
                <a:cubicBezTo>
                  <a:pt x="0" y="175465"/>
                  <a:pt x="50662" y="226127"/>
                  <a:pt x="113063" y="226127"/>
                </a:cubicBezTo>
                <a:close/>
                <a:moveTo>
                  <a:pt x="73756" y="73756"/>
                </a:moveTo>
                <a:cubicBezTo>
                  <a:pt x="77908" y="69605"/>
                  <a:pt x="84621" y="69605"/>
                  <a:pt x="88728" y="73756"/>
                </a:cubicBezTo>
                <a:lnTo>
                  <a:pt x="113019" y="98047"/>
                </a:lnTo>
                <a:lnTo>
                  <a:pt x="137310" y="73756"/>
                </a:lnTo>
                <a:cubicBezTo>
                  <a:pt x="141462" y="69605"/>
                  <a:pt x="148175" y="69605"/>
                  <a:pt x="152282" y="73756"/>
                </a:cubicBezTo>
                <a:cubicBezTo>
                  <a:pt x="156390" y="77908"/>
                  <a:pt x="156434" y="84621"/>
                  <a:pt x="152282" y="88728"/>
                </a:cubicBezTo>
                <a:lnTo>
                  <a:pt x="127991" y="113019"/>
                </a:lnTo>
                <a:lnTo>
                  <a:pt x="152282" y="137310"/>
                </a:lnTo>
                <a:cubicBezTo>
                  <a:pt x="156434" y="141462"/>
                  <a:pt x="156434" y="148175"/>
                  <a:pt x="152282" y="152282"/>
                </a:cubicBezTo>
                <a:cubicBezTo>
                  <a:pt x="148131" y="156390"/>
                  <a:pt x="141418" y="156434"/>
                  <a:pt x="137310" y="152282"/>
                </a:cubicBezTo>
                <a:lnTo>
                  <a:pt x="113019" y="127991"/>
                </a:lnTo>
                <a:lnTo>
                  <a:pt x="88728" y="152282"/>
                </a:lnTo>
                <a:cubicBezTo>
                  <a:pt x="84577" y="156434"/>
                  <a:pt x="77864" y="156434"/>
                  <a:pt x="73756" y="152282"/>
                </a:cubicBezTo>
                <a:cubicBezTo>
                  <a:pt x="69649" y="148131"/>
                  <a:pt x="69605" y="141418"/>
                  <a:pt x="73756" y="137310"/>
                </a:cubicBezTo>
                <a:lnTo>
                  <a:pt x="98047" y="113019"/>
                </a:lnTo>
                <a:lnTo>
                  <a:pt x="73756" y="88728"/>
                </a:lnTo>
                <a:cubicBezTo>
                  <a:pt x="69605" y="84577"/>
                  <a:pt x="69605" y="77864"/>
                  <a:pt x="73756" y="73756"/>
                </a:cubicBezTo>
                <a:close/>
              </a:path>
            </a:pathLst>
          </a:custGeom>
          <a:solidFill>
            <a:srgbClr val="D08700"/>
          </a:solidFill>
          <a:ln/>
        </p:spPr>
      </p:sp>
      <p:sp>
        <p:nvSpPr>
          <p:cNvPr id="23" name="Text 21"/>
          <p:cNvSpPr/>
          <p:nvPr/>
        </p:nvSpPr>
        <p:spPr>
          <a:xfrm>
            <a:off x="961039" y="4824037"/>
            <a:ext cx="3731091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A65F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Browser Still Shows "Not Secure"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1039" y="5163227"/>
            <a:ext cx="372166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Cause: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61039" y="5389354"/>
            <a:ext cx="372166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not imported to trusted store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1039" y="5690856"/>
            <a:ext cx="372166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1039" y="5916983"/>
            <a:ext cx="3721669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Follow Step 10 to import certificate to Trusted Root CA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1201" y="1206009"/>
            <a:ext cx="5624903" cy="1620575"/>
          </a:xfrm>
          <a:custGeom>
            <a:avLst/>
            <a:gdLst/>
            <a:ahLst/>
            <a:cxnLst/>
            <a:rect l="l" t="t" r="r" b="b"/>
            <a:pathLst>
              <a:path w="5624903" h="1620575">
                <a:moveTo>
                  <a:pt x="37688" y="0"/>
                </a:moveTo>
                <a:lnTo>
                  <a:pt x="5511835" y="0"/>
                </a:lnTo>
                <a:cubicBezTo>
                  <a:pt x="5574281" y="0"/>
                  <a:pt x="5624903" y="50622"/>
                  <a:pt x="5624903" y="113068"/>
                </a:cubicBezTo>
                <a:lnTo>
                  <a:pt x="5624903" y="1507507"/>
                </a:lnTo>
                <a:cubicBezTo>
                  <a:pt x="5624903" y="1569953"/>
                  <a:pt x="5574281" y="1620575"/>
                  <a:pt x="5511835" y="1620575"/>
                </a:cubicBez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191201" y="1206009"/>
            <a:ext cx="37688" cy="1620575"/>
          </a:xfrm>
          <a:custGeom>
            <a:avLst/>
            <a:gdLst/>
            <a:ahLst/>
            <a:cxnLst/>
            <a:rect l="l" t="t" r="r" b="b"/>
            <a:pathLst>
              <a:path w="37688" h="1620575">
                <a:moveTo>
                  <a:pt x="37688" y="0"/>
                </a:moveTo>
                <a:lnTo>
                  <a:pt x="37688" y="0"/>
                </a:lnTo>
                <a:lnTo>
                  <a:pt x="37688" y="1620575"/>
                </a:ln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30" name="Shape 28"/>
          <p:cNvSpPr/>
          <p:nvPr/>
        </p:nvSpPr>
        <p:spPr>
          <a:xfrm>
            <a:off x="6389062" y="135676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226127"/>
                </a:moveTo>
                <a:cubicBezTo>
                  <a:pt x="175465" y="226127"/>
                  <a:pt x="226127" y="175465"/>
                  <a:pt x="226127" y="113063"/>
                </a:cubicBezTo>
                <a:cubicBezTo>
                  <a:pt x="226127" y="50662"/>
                  <a:pt x="175465" y="0"/>
                  <a:pt x="113063" y="0"/>
                </a:cubicBezTo>
                <a:cubicBezTo>
                  <a:pt x="50662" y="0"/>
                  <a:pt x="0" y="50662"/>
                  <a:pt x="0" y="113063"/>
                </a:cubicBezTo>
                <a:cubicBezTo>
                  <a:pt x="0" y="175465"/>
                  <a:pt x="50662" y="226127"/>
                  <a:pt x="113063" y="226127"/>
                </a:cubicBezTo>
                <a:close/>
                <a:moveTo>
                  <a:pt x="73756" y="73756"/>
                </a:moveTo>
                <a:cubicBezTo>
                  <a:pt x="77908" y="69605"/>
                  <a:pt x="84621" y="69605"/>
                  <a:pt x="88728" y="73756"/>
                </a:cubicBezTo>
                <a:lnTo>
                  <a:pt x="113019" y="98047"/>
                </a:lnTo>
                <a:lnTo>
                  <a:pt x="137310" y="73756"/>
                </a:lnTo>
                <a:cubicBezTo>
                  <a:pt x="141462" y="69605"/>
                  <a:pt x="148175" y="69605"/>
                  <a:pt x="152282" y="73756"/>
                </a:cubicBezTo>
                <a:cubicBezTo>
                  <a:pt x="156390" y="77908"/>
                  <a:pt x="156434" y="84621"/>
                  <a:pt x="152282" y="88728"/>
                </a:cubicBezTo>
                <a:lnTo>
                  <a:pt x="127991" y="113019"/>
                </a:lnTo>
                <a:lnTo>
                  <a:pt x="152282" y="137310"/>
                </a:lnTo>
                <a:cubicBezTo>
                  <a:pt x="156434" y="141462"/>
                  <a:pt x="156434" y="148175"/>
                  <a:pt x="152282" y="152282"/>
                </a:cubicBezTo>
                <a:cubicBezTo>
                  <a:pt x="148131" y="156390"/>
                  <a:pt x="141418" y="156434"/>
                  <a:pt x="137310" y="152282"/>
                </a:cubicBezTo>
                <a:lnTo>
                  <a:pt x="113019" y="127991"/>
                </a:lnTo>
                <a:lnTo>
                  <a:pt x="88728" y="152282"/>
                </a:lnTo>
                <a:cubicBezTo>
                  <a:pt x="84577" y="156434"/>
                  <a:pt x="77864" y="156434"/>
                  <a:pt x="73756" y="152282"/>
                </a:cubicBezTo>
                <a:cubicBezTo>
                  <a:pt x="69649" y="148131"/>
                  <a:pt x="69605" y="141418"/>
                  <a:pt x="73756" y="137310"/>
                </a:cubicBezTo>
                <a:lnTo>
                  <a:pt x="98047" y="113019"/>
                </a:lnTo>
                <a:lnTo>
                  <a:pt x="73756" y="88728"/>
                </a:lnTo>
                <a:cubicBezTo>
                  <a:pt x="69605" y="84577"/>
                  <a:pt x="69605" y="77864"/>
                  <a:pt x="73756" y="73756"/>
                </a:cubicBezTo>
                <a:close/>
              </a:path>
            </a:pathLst>
          </a:custGeom>
          <a:solidFill>
            <a:srgbClr val="2B7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756518" y="1356760"/>
            <a:ext cx="3881842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1447E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Certificate Shows Old Information After Upload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56518" y="1695951"/>
            <a:ext cx="38724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Cause: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56518" y="1922077"/>
            <a:ext cx="38724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ePO not restarted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756518" y="2223580"/>
            <a:ext cx="38724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Solution: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56518" y="2449706"/>
            <a:ext cx="3872420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Restart ePO Application Server service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1201" y="2939648"/>
            <a:ext cx="5624903" cy="1620575"/>
          </a:xfrm>
          <a:custGeom>
            <a:avLst/>
            <a:gdLst/>
            <a:ahLst/>
            <a:cxnLst/>
            <a:rect l="l" t="t" r="r" b="b"/>
            <a:pathLst>
              <a:path w="5624903" h="1620575">
                <a:moveTo>
                  <a:pt x="37688" y="0"/>
                </a:moveTo>
                <a:lnTo>
                  <a:pt x="5511835" y="0"/>
                </a:lnTo>
                <a:cubicBezTo>
                  <a:pt x="5574281" y="0"/>
                  <a:pt x="5624903" y="50622"/>
                  <a:pt x="5624903" y="113068"/>
                </a:cubicBezTo>
                <a:lnTo>
                  <a:pt x="5624903" y="1507507"/>
                </a:lnTo>
                <a:cubicBezTo>
                  <a:pt x="5624903" y="1569953"/>
                  <a:pt x="5574281" y="1620575"/>
                  <a:pt x="5511835" y="1620575"/>
                </a:cubicBez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Shape 35"/>
          <p:cNvSpPr/>
          <p:nvPr/>
        </p:nvSpPr>
        <p:spPr>
          <a:xfrm>
            <a:off x="6191201" y="2939648"/>
            <a:ext cx="37688" cy="1620575"/>
          </a:xfrm>
          <a:custGeom>
            <a:avLst/>
            <a:gdLst/>
            <a:ahLst/>
            <a:cxnLst/>
            <a:rect l="l" t="t" r="r" b="b"/>
            <a:pathLst>
              <a:path w="37688" h="1620575">
                <a:moveTo>
                  <a:pt x="37688" y="0"/>
                </a:moveTo>
                <a:lnTo>
                  <a:pt x="37688" y="0"/>
                </a:lnTo>
                <a:lnTo>
                  <a:pt x="37688" y="1620575"/>
                </a:lnTo>
                <a:lnTo>
                  <a:pt x="37688" y="1620575"/>
                </a:lnTo>
                <a:cubicBezTo>
                  <a:pt x="16873" y="1620575"/>
                  <a:pt x="0" y="1603702"/>
                  <a:pt x="0" y="1582887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38" name="Shape 36"/>
          <p:cNvSpPr/>
          <p:nvPr/>
        </p:nvSpPr>
        <p:spPr>
          <a:xfrm>
            <a:off x="6389062" y="3090399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13063" y="226127"/>
                </a:moveTo>
                <a:cubicBezTo>
                  <a:pt x="175465" y="226127"/>
                  <a:pt x="226127" y="175465"/>
                  <a:pt x="226127" y="113063"/>
                </a:cubicBezTo>
                <a:cubicBezTo>
                  <a:pt x="226127" y="50662"/>
                  <a:pt x="175465" y="0"/>
                  <a:pt x="113063" y="0"/>
                </a:cubicBezTo>
                <a:cubicBezTo>
                  <a:pt x="50662" y="0"/>
                  <a:pt x="0" y="50662"/>
                  <a:pt x="0" y="113063"/>
                </a:cubicBezTo>
                <a:cubicBezTo>
                  <a:pt x="0" y="175465"/>
                  <a:pt x="50662" y="226127"/>
                  <a:pt x="113063" y="226127"/>
                </a:cubicBezTo>
                <a:close/>
                <a:moveTo>
                  <a:pt x="73756" y="73756"/>
                </a:moveTo>
                <a:cubicBezTo>
                  <a:pt x="77908" y="69605"/>
                  <a:pt x="84621" y="69605"/>
                  <a:pt x="88728" y="73756"/>
                </a:cubicBezTo>
                <a:lnTo>
                  <a:pt x="113019" y="98047"/>
                </a:lnTo>
                <a:lnTo>
                  <a:pt x="137310" y="73756"/>
                </a:lnTo>
                <a:cubicBezTo>
                  <a:pt x="141462" y="69605"/>
                  <a:pt x="148175" y="69605"/>
                  <a:pt x="152282" y="73756"/>
                </a:cubicBezTo>
                <a:cubicBezTo>
                  <a:pt x="156390" y="77908"/>
                  <a:pt x="156434" y="84621"/>
                  <a:pt x="152282" y="88728"/>
                </a:cubicBezTo>
                <a:lnTo>
                  <a:pt x="127991" y="113019"/>
                </a:lnTo>
                <a:lnTo>
                  <a:pt x="152282" y="137310"/>
                </a:lnTo>
                <a:cubicBezTo>
                  <a:pt x="156434" y="141462"/>
                  <a:pt x="156434" y="148175"/>
                  <a:pt x="152282" y="152282"/>
                </a:cubicBezTo>
                <a:cubicBezTo>
                  <a:pt x="148131" y="156390"/>
                  <a:pt x="141418" y="156434"/>
                  <a:pt x="137310" y="152282"/>
                </a:cubicBezTo>
                <a:lnTo>
                  <a:pt x="113019" y="127991"/>
                </a:lnTo>
                <a:lnTo>
                  <a:pt x="88728" y="152282"/>
                </a:lnTo>
                <a:cubicBezTo>
                  <a:pt x="84577" y="156434"/>
                  <a:pt x="77864" y="156434"/>
                  <a:pt x="73756" y="152282"/>
                </a:cubicBezTo>
                <a:cubicBezTo>
                  <a:pt x="69649" y="148131"/>
                  <a:pt x="69605" y="141418"/>
                  <a:pt x="73756" y="137310"/>
                </a:cubicBezTo>
                <a:lnTo>
                  <a:pt x="98047" y="113019"/>
                </a:lnTo>
                <a:lnTo>
                  <a:pt x="73756" y="88728"/>
                </a:lnTo>
                <a:cubicBezTo>
                  <a:pt x="69605" y="84577"/>
                  <a:pt x="69605" y="77864"/>
                  <a:pt x="73756" y="73756"/>
                </a:cubicBezTo>
                <a:close/>
              </a:path>
            </a:pathLst>
          </a:custGeom>
          <a:solidFill>
            <a:srgbClr val="AD46FF"/>
          </a:solidFill>
          <a:ln/>
        </p:spPr>
      </p:sp>
      <p:sp>
        <p:nvSpPr>
          <p:cNvPr id="39" name="Text 37"/>
          <p:cNvSpPr/>
          <p:nvPr/>
        </p:nvSpPr>
        <p:spPr>
          <a:xfrm>
            <a:off x="6756518" y="3090399"/>
            <a:ext cx="3269416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8200D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Cannot Find Services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756518" y="3429589"/>
            <a:ext cx="325999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 Name: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756518" y="3655716"/>
            <a:ext cx="325999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McAfee ePolicy Orchestrator Application Server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756518" y="3957218"/>
            <a:ext cx="325999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756518" y="4183345"/>
            <a:ext cx="3259994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Restart the entire Windows server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172357" y="4673286"/>
            <a:ext cx="5643747" cy="1809014"/>
          </a:xfrm>
          <a:custGeom>
            <a:avLst/>
            <a:gdLst/>
            <a:ahLst/>
            <a:cxnLst/>
            <a:rect l="l" t="t" r="r" b="b"/>
            <a:pathLst>
              <a:path w="5643747" h="1809014">
                <a:moveTo>
                  <a:pt x="113063" y="0"/>
                </a:moveTo>
                <a:lnTo>
                  <a:pt x="5530683" y="0"/>
                </a:lnTo>
                <a:cubicBezTo>
                  <a:pt x="5593126" y="0"/>
                  <a:pt x="5643747" y="50620"/>
                  <a:pt x="5643747" y="113063"/>
                </a:cubicBezTo>
                <a:lnTo>
                  <a:pt x="5643747" y="1695951"/>
                </a:lnTo>
                <a:cubicBezTo>
                  <a:pt x="5643747" y="1758394"/>
                  <a:pt x="5593126" y="1809014"/>
                  <a:pt x="5530683" y="1809014"/>
                </a:cubicBezTo>
                <a:lnTo>
                  <a:pt x="113063" y="1809014"/>
                </a:lnTo>
                <a:cubicBezTo>
                  <a:pt x="50620" y="1809014"/>
                  <a:pt x="0" y="1758394"/>
                  <a:pt x="0" y="1695951"/>
                </a:cubicBezTo>
                <a:lnTo>
                  <a:pt x="0" y="113063"/>
                </a:lnTo>
                <a:cubicBezTo>
                  <a:pt x="0" y="50620"/>
                  <a:pt x="50620" y="0"/>
                  <a:pt x="113063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5" name="Shape 43"/>
          <p:cNvSpPr/>
          <p:nvPr/>
        </p:nvSpPr>
        <p:spPr>
          <a:xfrm>
            <a:off x="6379640" y="4842881"/>
            <a:ext cx="169595" cy="226127"/>
          </a:xfrm>
          <a:custGeom>
            <a:avLst/>
            <a:gdLst/>
            <a:ahLst/>
            <a:cxnLst/>
            <a:rect l="l" t="t" r="r" b="b"/>
            <a:pathLst>
              <a:path w="169595" h="226127">
                <a:moveTo>
                  <a:pt x="129360" y="169595"/>
                </a:moveTo>
                <a:cubicBezTo>
                  <a:pt x="132584" y="159746"/>
                  <a:pt x="139033" y="150825"/>
                  <a:pt x="146320" y="143140"/>
                </a:cubicBezTo>
                <a:cubicBezTo>
                  <a:pt x="160762" y="127947"/>
                  <a:pt x="169595" y="107410"/>
                  <a:pt x="169595" y="84798"/>
                </a:cubicBezTo>
                <a:cubicBezTo>
                  <a:pt x="169595" y="37982"/>
                  <a:pt x="131613" y="0"/>
                  <a:pt x="84798" y="0"/>
                </a:cubicBezTo>
                <a:cubicBezTo>
                  <a:pt x="37982" y="0"/>
                  <a:pt x="0" y="37982"/>
                  <a:pt x="0" y="84798"/>
                </a:cubicBezTo>
                <a:cubicBezTo>
                  <a:pt x="0" y="107410"/>
                  <a:pt x="8833" y="127947"/>
                  <a:pt x="23275" y="143140"/>
                </a:cubicBezTo>
                <a:cubicBezTo>
                  <a:pt x="30562" y="150825"/>
                  <a:pt x="37055" y="159746"/>
                  <a:pt x="40235" y="169595"/>
                </a:cubicBezTo>
                <a:lnTo>
                  <a:pt x="129316" y="169595"/>
                </a:lnTo>
                <a:close/>
                <a:moveTo>
                  <a:pt x="127196" y="190794"/>
                </a:moveTo>
                <a:lnTo>
                  <a:pt x="42399" y="190794"/>
                </a:lnTo>
                <a:lnTo>
                  <a:pt x="42399" y="197861"/>
                </a:lnTo>
                <a:cubicBezTo>
                  <a:pt x="42399" y="217382"/>
                  <a:pt x="58210" y="233193"/>
                  <a:pt x="77731" y="233193"/>
                </a:cubicBezTo>
                <a:lnTo>
                  <a:pt x="91864" y="233193"/>
                </a:lnTo>
                <a:cubicBezTo>
                  <a:pt x="111385" y="233193"/>
                  <a:pt x="127196" y="217382"/>
                  <a:pt x="127196" y="197861"/>
                </a:cubicBezTo>
                <a:lnTo>
                  <a:pt x="127196" y="190794"/>
                </a:lnTo>
                <a:close/>
                <a:moveTo>
                  <a:pt x="81264" y="49465"/>
                </a:moveTo>
                <a:cubicBezTo>
                  <a:pt x="63686" y="49465"/>
                  <a:pt x="49465" y="63686"/>
                  <a:pt x="49465" y="81264"/>
                </a:cubicBezTo>
                <a:cubicBezTo>
                  <a:pt x="49465" y="87138"/>
                  <a:pt x="44740" y="91864"/>
                  <a:pt x="38866" y="91864"/>
                </a:cubicBezTo>
                <a:cubicBezTo>
                  <a:pt x="32992" y="91864"/>
                  <a:pt x="28266" y="87138"/>
                  <a:pt x="28266" y="81264"/>
                </a:cubicBezTo>
                <a:cubicBezTo>
                  <a:pt x="28266" y="51983"/>
                  <a:pt x="51983" y="28266"/>
                  <a:pt x="81264" y="28266"/>
                </a:cubicBezTo>
                <a:cubicBezTo>
                  <a:pt x="87138" y="28266"/>
                  <a:pt x="91864" y="32992"/>
                  <a:pt x="91864" y="38866"/>
                </a:cubicBezTo>
                <a:cubicBezTo>
                  <a:pt x="91864" y="44740"/>
                  <a:pt x="87138" y="49465"/>
                  <a:pt x="81264" y="494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6718830" y="4824037"/>
            <a:ext cx="2072828" cy="263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4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Quick Diagnostic Tips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46663" y="5238603"/>
            <a:ext cx="169595" cy="169595"/>
          </a:xfrm>
          <a:custGeom>
            <a:avLst/>
            <a:gdLst/>
            <a:ahLst/>
            <a:cxnLst/>
            <a:rect l="l" t="t" r="r" b="b"/>
            <a:pathLst>
              <a:path w="169595" h="169595">
                <a:moveTo>
                  <a:pt x="84798" y="169595"/>
                </a:moveTo>
                <a:cubicBezTo>
                  <a:pt x="131599" y="169595"/>
                  <a:pt x="169595" y="131599"/>
                  <a:pt x="169595" y="84798"/>
                </a:cubicBezTo>
                <a:cubicBezTo>
                  <a:pt x="169595" y="37996"/>
                  <a:pt x="131599" y="0"/>
                  <a:pt x="84798" y="0"/>
                </a:cubicBezTo>
                <a:cubicBezTo>
                  <a:pt x="37996" y="0"/>
                  <a:pt x="0" y="37996"/>
                  <a:pt x="0" y="84798"/>
                </a:cubicBezTo>
                <a:cubicBezTo>
                  <a:pt x="0" y="131599"/>
                  <a:pt x="37996" y="169595"/>
                  <a:pt x="84798" y="169595"/>
                </a:cubicBezTo>
                <a:close/>
                <a:moveTo>
                  <a:pt x="112754" y="70455"/>
                </a:moveTo>
                <a:lnTo>
                  <a:pt x="86255" y="112854"/>
                </a:lnTo>
                <a:cubicBezTo>
                  <a:pt x="84864" y="115073"/>
                  <a:pt x="82479" y="116464"/>
                  <a:pt x="79862" y="116597"/>
                </a:cubicBezTo>
                <a:cubicBezTo>
                  <a:pt x="77245" y="116729"/>
                  <a:pt x="74728" y="115537"/>
                  <a:pt x="73171" y="113417"/>
                </a:cubicBezTo>
                <a:lnTo>
                  <a:pt x="57271" y="92217"/>
                </a:lnTo>
                <a:cubicBezTo>
                  <a:pt x="54622" y="88706"/>
                  <a:pt x="55350" y="83738"/>
                  <a:pt x="58861" y="81088"/>
                </a:cubicBezTo>
                <a:cubicBezTo>
                  <a:pt x="62373" y="78438"/>
                  <a:pt x="67341" y="79166"/>
                  <a:pt x="69991" y="82678"/>
                </a:cubicBezTo>
                <a:lnTo>
                  <a:pt x="78935" y="94602"/>
                </a:lnTo>
                <a:lnTo>
                  <a:pt x="99273" y="62041"/>
                </a:lnTo>
                <a:cubicBezTo>
                  <a:pt x="101591" y="58331"/>
                  <a:pt x="106494" y="57172"/>
                  <a:pt x="110237" y="59524"/>
                </a:cubicBezTo>
                <a:cubicBezTo>
                  <a:pt x="113980" y="61876"/>
                  <a:pt x="115106" y="66745"/>
                  <a:pt x="112754" y="704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6610478" y="5200915"/>
            <a:ext cx="1865546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Verify file paths are correct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46663" y="5540105"/>
            <a:ext cx="169595" cy="169595"/>
          </a:xfrm>
          <a:custGeom>
            <a:avLst/>
            <a:gdLst/>
            <a:ahLst/>
            <a:cxnLst/>
            <a:rect l="l" t="t" r="r" b="b"/>
            <a:pathLst>
              <a:path w="169595" h="169595">
                <a:moveTo>
                  <a:pt x="84798" y="169595"/>
                </a:moveTo>
                <a:cubicBezTo>
                  <a:pt x="131599" y="169595"/>
                  <a:pt x="169595" y="131599"/>
                  <a:pt x="169595" y="84798"/>
                </a:cubicBezTo>
                <a:cubicBezTo>
                  <a:pt x="169595" y="37996"/>
                  <a:pt x="131599" y="0"/>
                  <a:pt x="84798" y="0"/>
                </a:cubicBezTo>
                <a:cubicBezTo>
                  <a:pt x="37996" y="0"/>
                  <a:pt x="0" y="37996"/>
                  <a:pt x="0" y="84798"/>
                </a:cubicBezTo>
                <a:cubicBezTo>
                  <a:pt x="0" y="131599"/>
                  <a:pt x="37996" y="169595"/>
                  <a:pt x="84798" y="169595"/>
                </a:cubicBezTo>
                <a:close/>
                <a:moveTo>
                  <a:pt x="112754" y="70455"/>
                </a:moveTo>
                <a:lnTo>
                  <a:pt x="86255" y="112854"/>
                </a:lnTo>
                <a:cubicBezTo>
                  <a:pt x="84864" y="115073"/>
                  <a:pt x="82479" y="116464"/>
                  <a:pt x="79862" y="116597"/>
                </a:cubicBezTo>
                <a:cubicBezTo>
                  <a:pt x="77245" y="116729"/>
                  <a:pt x="74728" y="115537"/>
                  <a:pt x="73171" y="113417"/>
                </a:cubicBezTo>
                <a:lnTo>
                  <a:pt x="57271" y="92217"/>
                </a:lnTo>
                <a:cubicBezTo>
                  <a:pt x="54622" y="88706"/>
                  <a:pt x="55350" y="83738"/>
                  <a:pt x="58861" y="81088"/>
                </a:cubicBezTo>
                <a:cubicBezTo>
                  <a:pt x="62373" y="78438"/>
                  <a:pt x="67341" y="79166"/>
                  <a:pt x="69991" y="82678"/>
                </a:cubicBezTo>
                <a:lnTo>
                  <a:pt x="78935" y="94602"/>
                </a:lnTo>
                <a:lnTo>
                  <a:pt x="99273" y="62041"/>
                </a:lnTo>
                <a:cubicBezTo>
                  <a:pt x="101591" y="58331"/>
                  <a:pt x="106494" y="57172"/>
                  <a:pt x="110237" y="59524"/>
                </a:cubicBezTo>
                <a:cubicBezTo>
                  <a:pt x="113980" y="61876"/>
                  <a:pt x="115106" y="66745"/>
                  <a:pt x="112754" y="704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6610478" y="5502417"/>
            <a:ext cx="276063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you have Administrator privileges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46663" y="5841607"/>
            <a:ext cx="169595" cy="169595"/>
          </a:xfrm>
          <a:custGeom>
            <a:avLst/>
            <a:gdLst/>
            <a:ahLst/>
            <a:cxnLst/>
            <a:rect l="l" t="t" r="r" b="b"/>
            <a:pathLst>
              <a:path w="169595" h="169595">
                <a:moveTo>
                  <a:pt x="84798" y="169595"/>
                </a:moveTo>
                <a:cubicBezTo>
                  <a:pt x="131599" y="169595"/>
                  <a:pt x="169595" y="131599"/>
                  <a:pt x="169595" y="84798"/>
                </a:cubicBezTo>
                <a:cubicBezTo>
                  <a:pt x="169595" y="37996"/>
                  <a:pt x="131599" y="0"/>
                  <a:pt x="84798" y="0"/>
                </a:cubicBezTo>
                <a:cubicBezTo>
                  <a:pt x="37996" y="0"/>
                  <a:pt x="0" y="37996"/>
                  <a:pt x="0" y="84798"/>
                </a:cubicBezTo>
                <a:cubicBezTo>
                  <a:pt x="0" y="131599"/>
                  <a:pt x="37996" y="169595"/>
                  <a:pt x="84798" y="169595"/>
                </a:cubicBezTo>
                <a:close/>
                <a:moveTo>
                  <a:pt x="112754" y="70455"/>
                </a:moveTo>
                <a:lnTo>
                  <a:pt x="86255" y="112854"/>
                </a:lnTo>
                <a:cubicBezTo>
                  <a:pt x="84864" y="115073"/>
                  <a:pt x="82479" y="116464"/>
                  <a:pt x="79862" y="116597"/>
                </a:cubicBezTo>
                <a:cubicBezTo>
                  <a:pt x="77245" y="116729"/>
                  <a:pt x="74728" y="115537"/>
                  <a:pt x="73171" y="113417"/>
                </a:cubicBezTo>
                <a:lnTo>
                  <a:pt x="57271" y="92217"/>
                </a:lnTo>
                <a:cubicBezTo>
                  <a:pt x="54622" y="88706"/>
                  <a:pt x="55350" y="83738"/>
                  <a:pt x="58861" y="81088"/>
                </a:cubicBezTo>
                <a:cubicBezTo>
                  <a:pt x="62373" y="78438"/>
                  <a:pt x="67341" y="79166"/>
                  <a:pt x="69991" y="82678"/>
                </a:cubicBezTo>
                <a:lnTo>
                  <a:pt x="78935" y="94602"/>
                </a:lnTo>
                <a:lnTo>
                  <a:pt x="99273" y="62041"/>
                </a:lnTo>
                <a:cubicBezTo>
                  <a:pt x="101591" y="58331"/>
                  <a:pt x="106494" y="57172"/>
                  <a:pt x="110237" y="59524"/>
                </a:cubicBezTo>
                <a:cubicBezTo>
                  <a:pt x="113980" y="61876"/>
                  <a:pt x="115106" y="66745"/>
                  <a:pt x="112754" y="704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6610478" y="5803920"/>
            <a:ext cx="2713521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Confirm ePO version is 5.10.0 or newer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46663" y="6143110"/>
            <a:ext cx="169595" cy="169595"/>
          </a:xfrm>
          <a:custGeom>
            <a:avLst/>
            <a:gdLst/>
            <a:ahLst/>
            <a:cxnLst/>
            <a:rect l="l" t="t" r="r" b="b"/>
            <a:pathLst>
              <a:path w="169595" h="169595">
                <a:moveTo>
                  <a:pt x="84798" y="169595"/>
                </a:moveTo>
                <a:cubicBezTo>
                  <a:pt x="131599" y="169595"/>
                  <a:pt x="169595" y="131599"/>
                  <a:pt x="169595" y="84798"/>
                </a:cubicBezTo>
                <a:cubicBezTo>
                  <a:pt x="169595" y="37996"/>
                  <a:pt x="131599" y="0"/>
                  <a:pt x="84798" y="0"/>
                </a:cubicBezTo>
                <a:cubicBezTo>
                  <a:pt x="37996" y="0"/>
                  <a:pt x="0" y="37996"/>
                  <a:pt x="0" y="84798"/>
                </a:cubicBezTo>
                <a:cubicBezTo>
                  <a:pt x="0" y="131599"/>
                  <a:pt x="37996" y="169595"/>
                  <a:pt x="84798" y="169595"/>
                </a:cubicBezTo>
                <a:close/>
                <a:moveTo>
                  <a:pt x="112754" y="70455"/>
                </a:moveTo>
                <a:lnTo>
                  <a:pt x="86255" y="112854"/>
                </a:lnTo>
                <a:cubicBezTo>
                  <a:pt x="84864" y="115073"/>
                  <a:pt x="82479" y="116464"/>
                  <a:pt x="79862" y="116597"/>
                </a:cubicBezTo>
                <a:cubicBezTo>
                  <a:pt x="77245" y="116729"/>
                  <a:pt x="74728" y="115537"/>
                  <a:pt x="73171" y="113417"/>
                </a:cubicBezTo>
                <a:lnTo>
                  <a:pt x="57271" y="92217"/>
                </a:lnTo>
                <a:cubicBezTo>
                  <a:pt x="54622" y="88706"/>
                  <a:pt x="55350" y="83738"/>
                  <a:pt x="58861" y="81088"/>
                </a:cubicBezTo>
                <a:cubicBezTo>
                  <a:pt x="62373" y="78438"/>
                  <a:pt x="67341" y="79166"/>
                  <a:pt x="69991" y="82678"/>
                </a:cubicBezTo>
                <a:lnTo>
                  <a:pt x="78935" y="94602"/>
                </a:lnTo>
                <a:lnTo>
                  <a:pt x="99273" y="62041"/>
                </a:lnTo>
                <a:cubicBezTo>
                  <a:pt x="101591" y="58331"/>
                  <a:pt x="106494" y="57172"/>
                  <a:pt x="110237" y="59524"/>
                </a:cubicBezTo>
                <a:cubicBezTo>
                  <a:pt x="113980" y="61876"/>
                  <a:pt x="115106" y="66745"/>
                  <a:pt x="112754" y="704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6610478" y="6105422"/>
            <a:ext cx="2355487" cy="2261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7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Review OpenSSL installation path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091" y="349091"/>
            <a:ext cx="11563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spc="55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REFERENCE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091" y="628364"/>
            <a:ext cx="11650909" cy="349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4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Quick Reference Commands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9091" y="1047273"/>
            <a:ext cx="11572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commands in one place for easy copy-paste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6545" y="1431273"/>
            <a:ext cx="5664000" cy="1501091"/>
          </a:xfrm>
          <a:custGeom>
            <a:avLst/>
            <a:gdLst/>
            <a:ahLst/>
            <a:cxnLst/>
            <a:rect l="l" t="t" r="r" b="b"/>
            <a:pathLst>
              <a:path w="5664000" h="1501091">
                <a:moveTo>
                  <a:pt x="34909" y="0"/>
                </a:moveTo>
                <a:lnTo>
                  <a:pt x="5559269" y="0"/>
                </a:lnTo>
                <a:cubicBezTo>
                  <a:pt x="5617110" y="0"/>
                  <a:pt x="5664000" y="46890"/>
                  <a:pt x="5664000" y="104731"/>
                </a:cubicBezTo>
                <a:lnTo>
                  <a:pt x="5664000" y="1396360"/>
                </a:lnTo>
                <a:cubicBezTo>
                  <a:pt x="5664000" y="1454201"/>
                  <a:pt x="5617110" y="1501091"/>
                  <a:pt x="5559269" y="1501091"/>
                </a:cubicBezTo>
                <a:lnTo>
                  <a:pt x="34909" y="1501091"/>
                </a:lnTo>
                <a:cubicBezTo>
                  <a:pt x="15629" y="1501091"/>
                  <a:pt x="0" y="1485462"/>
                  <a:pt x="0" y="1466182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6545" y="1431273"/>
            <a:ext cx="34909" cy="1501091"/>
          </a:xfrm>
          <a:custGeom>
            <a:avLst/>
            <a:gdLst/>
            <a:ahLst/>
            <a:cxnLst/>
            <a:rect l="l" t="t" r="r" b="b"/>
            <a:pathLst>
              <a:path w="34909" h="1501091">
                <a:moveTo>
                  <a:pt x="34909" y="0"/>
                </a:moveTo>
                <a:lnTo>
                  <a:pt x="34909" y="0"/>
                </a:lnTo>
                <a:lnTo>
                  <a:pt x="34909" y="1501091"/>
                </a:lnTo>
                <a:lnTo>
                  <a:pt x="34909" y="1501091"/>
                </a:lnTo>
                <a:cubicBezTo>
                  <a:pt x="15629" y="1501091"/>
                  <a:pt x="0" y="1485462"/>
                  <a:pt x="0" y="1466182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Shape 5"/>
          <p:cNvSpPr/>
          <p:nvPr/>
        </p:nvSpPr>
        <p:spPr>
          <a:xfrm>
            <a:off x="523636" y="1570909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8" name="Text 6"/>
          <p:cNvSpPr/>
          <p:nvPr/>
        </p:nvSpPr>
        <p:spPr>
          <a:xfrm>
            <a:off x="488727" y="1570909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72727" y="1588364"/>
            <a:ext cx="1134545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Create folders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2364" y="1928727"/>
            <a:ext cx="5349818" cy="855273"/>
          </a:xfrm>
          <a:custGeom>
            <a:avLst/>
            <a:gdLst/>
            <a:ahLst/>
            <a:cxnLst/>
            <a:rect l="l" t="t" r="r" b="b"/>
            <a:pathLst>
              <a:path w="5349818" h="855273">
                <a:moveTo>
                  <a:pt x="69816" y="0"/>
                </a:moveTo>
                <a:lnTo>
                  <a:pt x="5280002" y="0"/>
                </a:lnTo>
                <a:cubicBezTo>
                  <a:pt x="5318561" y="0"/>
                  <a:pt x="5349818" y="31258"/>
                  <a:pt x="5349818" y="69816"/>
                </a:cubicBezTo>
                <a:lnTo>
                  <a:pt x="5349818" y="785457"/>
                </a:lnTo>
                <a:cubicBezTo>
                  <a:pt x="5349818" y="824015"/>
                  <a:pt x="5318561" y="855273"/>
                  <a:pt x="5280002" y="855273"/>
                </a:cubicBezTo>
                <a:lnTo>
                  <a:pt x="69816" y="855273"/>
                </a:lnTo>
                <a:cubicBezTo>
                  <a:pt x="31283" y="855273"/>
                  <a:pt x="0" y="823989"/>
                  <a:pt x="0" y="785457"/>
                </a:cubicBezTo>
                <a:lnTo>
                  <a:pt x="0" y="69816"/>
                </a:lnTo>
                <a:cubicBezTo>
                  <a:pt x="0" y="31283"/>
                  <a:pt x="31283" y="0"/>
                  <a:pt x="69816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45818" y="2042182"/>
            <a:ext cx="519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5818" y="2251636"/>
            <a:ext cx="519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C:\ssl\certs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5818" y="2461091"/>
            <a:ext cx="519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C:\ssl\keys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6545" y="3037091"/>
            <a:ext cx="5664000" cy="1274182"/>
          </a:xfrm>
          <a:custGeom>
            <a:avLst/>
            <a:gdLst/>
            <a:ahLst/>
            <a:cxnLst/>
            <a:rect l="l" t="t" r="r" b="b"/>
            <a:pathLst>
              <a:path w="5664000" h="1274182">
                <a:moveTo>
                  <a:pt x="34909" y="0"/>
                </a:moveTo>
                <a:lnTo>
                  <a:pt x="5559275" y="0"/>
                </a:lnTo>
                <a:cubicBezTo>
                  <a:pt x="5617113" y="0"/>
                  <a:pt x="5664000" y="46887"/>
                  <a:pt x="5664000" y="104725"/>
                </a:cubicBezTo>
                <a:lnTo>
                  <a:pt x="5664000" y="1169457"/>
                </a:lnTo>
                <a:cubicBezTo>
                  <a:pt x="5664000" y="1227295"/>
                  <a:pt x="5617113" y="1274182"/>
                  <a:pt x="5559275" y="1274182"/>
                </a:cubicBez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Shape 13"/>
          <p:cNvSpPr/>
          <p:nvPr/>
        </p:nvSpPr>
        <p:spPr>
          <a:xfrm>
            <a:off x="366545" y="3037091"/>
            <a:ext cx="34909" cy="1274182"/>
          </a:xfrm>
          <a:custGeom>
            <a:avLst/>
            <a:gdLst/>
            <a:ahLst/>
            <a:cxnLst/>
            <a:rect l="l" t="t" r="r" b="b"/>
            <a:pathLst>
              <a:path w="34909" h="1274182">
                <a:moveTo>
                  <a:pt x="34909" y="0"/>
                </a:moveTo>
                <a:lnTo>
                  <a:pt x="34909" y="0"/>
                </a:lnTo>
                <a:lnTo>
                  <a:pt x="34909" y="1274182"/>
                </a:ln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6" name="Shape 14"/>
          <p:cNvSpPr/>
          <p:nvPr/>
        </p:nvSpPr>
        <p:spPr>
          <a:xfrm>
            <a:off x="523636" y="3176727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7" name="Text 15"/>
          <p:cNvSpPr/>
          <p:nvPr/>
        </p:nvSpPr>
        <p:spPr>
          <a:xfrm>
            <a:off x="488727" y="3176727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72727" y="3194182"/>
            <a:ext cx="2609455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Generate password-protected key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32364" y="3534545"/>
            <a:ext cx="5349818" cy="628364"/>
          </a:xfrm>
          <a:custGeom>
            <a:avLst/>
            <a:gdLst/>
            <a:ahLst/>
            <a:cxnLst/>
            <a:rect l="l" t="t" r="r" b="b"/>
            <a:pathLst>
              <a:path w="5349818" h="628364">
                <a:moveTo>
                  <a:pt x="69817" y="0"/>
                </a:moveTo>
                <a:lnTo>
                  <a:pt x="5280001" y="0"/>
                </a:lnTo>
                <a:cubicBezTo>
                  <a:pt x="5318534" y="0"/>
                  <a:pt x="5349818" y="31284"/>
                  <a:pt x="5349818" y="69817"/>
                </a:cubicBezTo>
                <a:lnTo>
                  <a:pt x="5349818" y="558546"/>
                </a:lnTo>
                <a:cubicBezTo>
                  <a:pt x="5349818" y="597105"/>
                  <a:pt x="5318560" y="628364"/>
                  <a:pt x="5280001" y="628364"/>
                </a:cubicBezTo>
                <a:lnTo>
                  <a:pt x="69817" y="628364"/>
                </a:lnTo>
                <a:cubicBezTo>
                  <a:pt x="31284" y="628364"/>
                  <a:pt x="0" y="597079"/>
                  <a:pt x="0" y="558546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645818" y="3648000"/>
            <a:ext cx="5184000" cy="401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genrsa -des3 -out C:\ssl\keys\ca.key 2048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66545" y="4411636"/>
            <a:ext cx="5664000" cy="1274182"/>
          </a:xfrm>
          <a:custGeom>
            <a:avLst/>
            <a:gdLst/>
            <a:ahLst/>
            <a:cxnLst/>
            <a:rect l="l" t="t" r="r" b="b"/>
            <a:pathLst>
              <a:path w="5664000" h="1274182">
                <a:moveTo>
                  <a:pt x="34909" y="0"/>
                </a:moveTo>
                <a:lnTo>
                  <a:pt x="5559275" y="0"/>
                </a:lnTo>
                <a:cubicBezTo>
                  <a:pt x="5617113" y="0"/>
                  <a:pt x="5664000" y="46887"/>
                  <a:pt x="5664000" y="104725"/>
                </a:cubicBezTo>
                <a:lnTo>
                  <a:pt x="5664000" y="1169457"/>
                </a:lnTo>
                <a:cubicBezTo>
                  <a:pt x="5664000" y="1227295"/>
                  <a:pt x="5617113" y="1274182"/>
                  <a:pt x="5559275" y="1274182"/>
                </a:cubicBez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366545" y="4411636"/>
            <a:ext cx="34909" cy="1274182"/>
          </a:xfrm>
          <a:custGeom>
            <a:avLst/>
            <a:gdLst/>
            <a:ahLst/>
            <a:cxnLst/>
            <a:rect l="l" t="t" r="r" b="b"/>
            <a:pathLst>
              <a:path w="34909" h="1274182">
                <a:moveTo>
                  <a:pt x="34909" y="0"/>
                </a:moveTo>
                <a:lnTo>
                  <a:pt x="34909" y="0"/>
                </a:lnTo>
                <a:lnTo>
                  <a:pt x="34909" y="1274182"/>
                </a:ln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3" name="Shape 21"/>
          <p:cNvSpPr/>
          <p:nvPr/>
        </p:nvSpPr>
        <p:spPr>
          <a:xfrm>
            <a:off x="523636" y="4551273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4" name="Text 22"/>
          <p:cNvSpPr/>
          <p:nvPr/>
        </p:nvSpPr>
        <p:spPr>
          <a:xfrm>
            <a:off x="488727" y="4551273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72727" y="4568727"/>
            <a:ext cx="2085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Create certificate with SAN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2364" y="4909091"/>
            <a:ext cx="5349818" cy="628364"/>
          </a:xfrm>
          <a:custGeom>
            <a:avLst/>
            <a:gdLst/>
            <a:ahLst/>
            <a:cxnLst/>
            <a:rect l="l" t="t" r="r" b="b"/>
            <a:pathLst>
              <a:path w="5349818" h="628364">
                <a:moveTo>
                  <a:pt x="69817" y="0"/>
                </a:moveTo>
                <a:lnTo>
                  <a:pt x="5280001" y="0"/>
                </a:lnTo>
                <a:cubicBezTo>
                  <a:pt x="5318534" y="0"/>
                  <a:pt x="5349818" y="31284"/>
                  <a:pt x="5349818" y="69817"/>
                </a:cubicBezTo>
                <a:lnTo>
                  <a:pt x="5349818" y="558546"/>
                </a:lnTo>
                <a:cubicBezTo>
                  <a:pt x="5349818" y="597105"/>
                  <a:pt x="5318560" y="628364"/>
                  <a:pt x="5280001" y="628364"/>
                </a:cubicBezTo>
                <a:lnTo>
                  <a:pt x="69817" y="628364"/>
                </a:lnTo>
                <a:cubicBezTo>
                  <a:pt x="31284" y="628364"/>
                  <a:pt x="0" y="597079"/>
                  <a:pt x="0" y="558546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27" name="Text 25"/>
          <p:cNvSpPr/>
          <p:nvPr/>
        </p:nvSpPr>
        <p:spPr>
          <a:xfrm>
            <a:off x="645818" y="5022545"/>
            <a:ext cx="5184000" cy="401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req -new -x509 -days 365 -key C:\ssl\keys\ca.key -out C:\ssl\certs\ca.cer -config C:\ssl\openssl.cnf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84727" y="1431273"/>
            <a:ext cx="5664000" cy="1274182"/>
          </a:xfrm>
          <a:custGeom>
            <a:avLst/>
            <a:gdLst/>
            <a:ahLst/>
            <a:cxnLst/>
            <a:rect l="l" t="t" r="r" b="b"/>
            <a:pathLst>
              <a:path w="5664000" h="1274182">
                <a:moveTo>
                  <a:pt x="34909" y="0"/>
                </a:moveTo>
                <a:lnTo>
                  <a:pt x="5559275" y="0"/>
                </a:lnTo>
                <a:cubicBezTo>
                  <a:pt x="5617113" y="0"/>
                  <a:pt x="5664000" y="46887"/>
                  <a:pt x="5664000" y="104725"/>
                </a:cubicBezTo>
                <a:lnTo>
                  <a:pt x="5664000" y="1169457"/>
                </a:lnTo>
                <a:cubicBezTo>
                  <a:pt x="5664000" y="1227295"/>
                  <a:pt x="5617113" y="1274182"/>
                  <a:pt x="5559275" y="1274182"/>
                </a:cubicBez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184727" y="1431273"/>
            <a:ext cx="34909" cy="1274182"/>
          </a:xfrm>
          <a:custGeom>
            <a:avLst/>
            <a:gdLst/>
            <a:ahLst/>
            <a:cxnLst/>
            <a:rect l="l" t="t" r="r" b="b"/>
            <a:pathLst>
              <a:path w="34909" h="1274182">
                <a:moveTo>
                  <a:pt x="34909" y="0"/>
                </a:moveTo>
                <a:lnTo>
                  <a:pt x="34909" y="0"/>
                </a:lnTo>
                <a:lnTo>
                  <a:pt x="34909" y="1274182"/>
                </a:ln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0" name="Shape 28"/>
          <p:cNvSpPr/>
          <p:nvPr/>
        </p:nvSpPr>
        <p:spPr>
          <a:xfrm>
            <a:off x="6341818" y="1570909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1" name="Text 29"/>
          <p:cNvSpPr/>
          <p:nvPr/>
        </p:nvSpPr>
        <p:spPr>
          <a:xfrm>
            <a:off x="6306909" y="1570909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90909" y="1588364"/>
            <a:ext cx="1771636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Convert to RSA format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50546" y="1928727"/>
            <a:ext cx="5349818" cy="628364"/>
          </a:xfrm>
          <a:custGeom>
            <a:avLst/>
            <a:gdLst/>
            <a:ahLst/>
            <a:cxnLst/>
            <a:rect l="l" t="t" r="r" b="b"/>
            <a:pathLst>
              <a:path w="5349818" h="628364">
                <a:moveTo>
                  <a:pt x="69817" y="0"/>
                </a:moveTo>
                <a:lnTo>
                  <a:pt x="5280001" y="0"/>
                </a:lnTo>
                <a:cubicBezTo>
                  <a:pt x="5318534" y="0"/>
                  <a:pt x="5349818" y="31284"/>
                  <a:pt x="5349818" y="69817"/>
                </a:cubicBezTo>
                <a:lnTo>
                  <a:pt x="5349818" y="558546"/>
                </a:lnTo>
                <a:cubicBezTo>
                  <a:pt x="5349818" y="597105"/>
                  <a:pt x="5318560" y="628364"/>
                  <a:pt x="5280001" y="628364"/>
                </a:cubicBezTo>
                <a:lnTo>
                  <a:pt x="69817" y="628364"/>
                </a:lnTo>
                <a:cubicBezTo>
                  <a:pt x="31284" y="628364"/>
                  <a:pt x="0" y="597079"/>
                  <a:pt x="0" y="558546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34" name="Text 32"/>
          <p:cNvSpPr/>
          <p:nvPr/>
        </p:nvSpPr>
        <p:spPr>
          <a:xfrm>
            <a:off x="6464000" y="2042182"/>
            <a:ext cx="5184000" cy="401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rsa -in C:\ssl\keys\ca.key -out C:\ssl\keys\ca-rsa.key -traditional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84727" y="2805818"/>
            <a:ext cx="5664000" cy="1274182"/>
          </a:xfrm>
          <a:custGeom>
            <a:avLst/>
            <a:gdLst/>
            <a:ahLst/>
            <a:cxnLst/>
            <a:rect l="l" t="t" r="r" b="b"/>
            <a:pathLst>
              <a:path w="5664000" h="1274182">
                <a:moveTo>
                  <a:pt x="34909" y="0"/>
                </a:moveTo>
                <a:lnTo>
                  <a:pt x="5559275" y="0"/>
                </a:lnTo>
                <a:cubicBezTo>
                  <a:pt x="5617113" y="0"/>
                  <a:pt x="5664000" y="46887"/>
                  <a:pt x="5664000" y="104725"/>
                </a:cubicBezTo>
                <a:lnTo>
                  <a:pt x="5664000" y="1169457"/>
                </a:lnTo>
                <a:cubicBezTo>
                  <a:pt x="5664000" y="1227295"/>
                  <a:pt x="5617113" y="1274182"/>
                  <a:pt x="5559275" y="1274182"/>
                </a:cubicBez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6184727" y="2805818"/>
            <a:ext cx="34909" cy="1274182"/>
          </a:xfrm>
          <a:custGeom>
            <a:avLst/>
            <a:gdLst/>
            <a:ahLst/>
            <a:cxnLst/>
            <a:rect l="l" t="t" r="r" b="b"/>
            <a:pathLst>
              <a:path w="34909" h="1274182">
                <a:moveTo>
                  <a:pt x="34909" y="0"/>
                </a:moveTo>
                <a:lnTo>
                  <a:pt x="34909" y="0"/>
                </a:lnTo>
                <a:lnTo>
                  <a:pt x="34909" y="1274182"/>
                </a:lnTo>
                <a:lnTo>
                  <a:pt x="34909" y="1274182"/>
                </a:lnTo>
                <a:cubicBezTo>
                  <a:pt x="15629" y="1274182"/>
                  <a:pt x="0" y="1258552"/>
                  <a:pt x="0" y="1239273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7" name="Shape 35"/>
          <p:cNvSpPr/>
          <p:nvPr/>
        </p:nvSpPr>
        <p:spPr>
          <a:xfrm>
            <a:off x="6341818" y="2945455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8" name="Text 36"/>
          <p:cNvSpPr/>
          <p:nvPr/>
        </p:nvSpPr>
        <p:spPr>
          <a:xfrm>
            <a:off x="6306909" y="2945455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90909" y="2962909"/>
            <a:ext cx="1300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Verify certificate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350546" y="3303273"/>
            <a:ext cx="5349818" cy="628364"/>
          </a:xfrm>
          <a:custGeom>
            <a:avLst/>
            <a:gdLst/>
            <a:ahLst/>
            <a:cxnLst/>
            <a:rect l="l" t="t" r="r" b="b"/>
            <a:pathLst>
              <a:path w="5349818" h="628364">
                <a:moveTo>
                  <a:pt x="69817" y="0"/>
                </a:moveTo>
                <a:lnTo>
                  <a:pt x="5280001" y="0"/>
                </a:lnTo>
                <a:cubicBezTo>
                  <a:pt x="5318534" y="0"/>
                  <a:pt x="5349818" y="31284"/>
                  <a:pt x="5349818" y="69817"/>
                </a:cubicBezTo>
                <a:lnTo>
                  <a:pt x="5349818" y="558546"/>
                </a:lnTo>
                <a:cubicBezTo>
                  <a:pt x="5349818" y="597105"/>
                  <a:pt x="5318560" y="628364"/>
                  <a:pt x="5280001" y="628364"/>
                </a:cubicBezTo>
                <a:lnTo>
                  <a:pt x="69817" y="628364"/>
                </a:lnTo>
                <a:cubicBezTo>
                  <a:pt x="31284" y="628364"/>
                  <a:pt x="0" y="597079"/>
                  <a:pt x="0" y="558546"/>
                </a:cubicBezTo>
                <a:lnTo>
                  <a:pt x="0" y="69817"/>
                </a:lnTo>
                <a:cubicBezTo>
                  <a:pt x="0" y="31284"/>
                  <a:pt x="31284" y="0"/>
                  <a:pt x="6981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41" name="Text 39"/>
          <p:cNvSpPr/>
          <p:nvPr/>
        </p:nvSpPr>
        <p:spPr>
          <a:xfrm>
            <a:off x="6464000" y="3416727"/>
            <a:ext cx="5184000" cy="401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"C:\Program Files\OpenSSL-Win64\bin\openssl.exe" x509 -in C:\ssl\certs\ca.cer -text -noout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84727" y="4180364"/>
            <a:ext cx="5664000" cy="1291636"/>
          </a:xfrm>
          <a:custGeom>
            <a:avLst/>
            <a:gdLst/>
            <a:ahLst/>
            <a:cxnLst/>
            <a:rect l="l" t="t" r="r" b="b"/>
            <a:pathLst>
              <a:path w="5664000" h="1291636">
                <a:moveTo>
                  <a:pt x="34909" y="0"/>
                </a:moveTo>
                <a:lnTo>
                  <a:pt x="5559274" y="0"/>
                </a:lnTo>
                <a:cubicBezTo>
                  <a:pt x="5617113" y="0"/>
                  <a:pt x="5664000" y="46887"/>
                  <a:pt x="5664000" y="104726"/>
                </a:cubicBezTo>
                <a:lnTo>
                  <a:pt x="5664000" y="1186910"/>
                </a:lnTo>
                <a:cubicBezTo>
                  <a:pt x="5664000" y="1244749"/>
                  <a:pt x="5617113" y="1291636"/>
                  <a:pt x="5559274" y="1291636"/>
                </a:cubicBezTo>
                <a:lnTo>
                  <a:pt x="34909" y="1291636"/>
                </a:lnTo>
                <a:cubicBezTo>
                  <a:pt x="15629" y="1291636"/>
                  <a:pt x="0" y="1276007"/>
                  <a:pt x="0" y="1256727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Shape 41"/>
          <p:cNvSpPr/>
          <p:nvPr/>
        </p:nvSpPr>
        <p:spPr>
          <a:xfrm>
            <a:off x="6184727" y="4180364"/>
            <a:ext cx="34909" cy="1291636"/>
          </a:xfrm>
          <a:custGeom>
            <a:avLst/>
            <a:gdLst/>
            <a:ahLst/>
            <a:cxnLst/>
            <a:rect l="l" t="t" r="r" b="b"/>
            <a:pathLst>
              <a:path w="34909" h="1291636">
                <a:moveTo>
                  <a:pt x="34909" y="0"/>
                </a:moveTo>
                <a:lnTo>
                  <a:pt x="34909" y="0"/>
                </a:lnTo>
                <a:lnTo>
                  <a:pt x="34909" y="1291636"/>
                </a:lnTo>
                <a:lnTo>
                  <a:pt x="34909" y="1291636"/>
                </a:lnTo>
                <a:cubicBezTo>
                  <a:pt x="15629" y="1291636"/>
                  <a:pt x="0" y="1276007"/>
                  <a:pt x="0" y="1256727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4" name="Shape 42"/>
          <p:cNvSpPr/>
          <p:nvPr/>
        </p:nvSpPr>
        <p:spPr>
          <a:xfrm>
            <a:off x="6341818" y="4320000"/>
            <a:ext cx="279273" cy="279273"/>
          </a:xfrm>
          <a:custGeom>
            <a:avLst/>
            <a:gdLst/>
            <a:ahLst/>
            <a:cxnLst/>
            <a:rect l="l" t="t" r="r" b="b"/>
            <a:pathLst>
              <a:path w="279273" h="279273">
                <a:moveTo>
                  <a:pt x="139636" y="0"/>
                </a:moveTo>
                <a:lnTo>
                  <a:pt x="139636" y="0"/>
                </a:lnTo>
                <a:cubicBezTo>
                  <a:pt x="216704" y="0"/>
                  <a:pt x="279273" y="62569"/>
                  <a:pt x="279273" y="139636"/>
                </a:cubicBezTo>
                <a:lnTo>
                  <a:pt x="279273" y="139636"/>
                </a:lnTo>
                <a:cubicBezTo>
                  <a:pt x="279273" y="216704"/>
                  <a:pt x="216704" y="279273"/>
                  <a:pt x="139636" y="279273"/>
                </a:cubicBezTo>
                <a:lnTo>
                  <a:pt x="139636" y="279273"/>
                </a:lnTo>
                <a:cubicBezTo>
                  <a:pt x="62569" y="279273"/>
                  <a:pt x="0" y="216704"/>
                  <a:pt x="0" y="139636"/>
                </a:cubicBezTo>
                <a:lnTo>
                  <a:pt x="0" y="139636"/>
                </a:lnTo>
                <a:cubicBezTo>
                  <a:pt x="0" y="62569"/>
                  <a:pt x="62569" y="0"/>
                  <a:pt x="139636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5" name="Text 43"/>
          <p:cNvSpPr/>
          <p:nvPr/>
        </p:nvSpPr>
        <p:spPr>
          <a:xfrm>
            <a:off x="6306909" y="4320000"/>
            <a:ext cx="349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690909" y="4337455"/>
            <a:ext cx="977455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Restart ePO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50546" y="4677818"/>
            <a:ext cx="5349818" cy="645818"/>
          </a:xfrm>
          <a:custGeom>
            <a:avLst/>
            <a:gdLst/>
            <a:ahLst/>
            <a:cxnLst/>
            <a:rect l="l" t="t" r="r" b="b"/>
            <a:pathLst>
              <a:path w="5349818" h="645818">
                <a:moveTo>
                  <a:pt x="69819" y="0"/>
                </a:moveTo>
                <a:lnTo>
                  <a:pt x="5279999" y="0"/>
                </a:lnTo>
                <a:cubicBezTo>
                  <a:pt x="5318559" y="0"/>
                  <a:pt x="5349818" y="31259"/>
                  <a:pt x="5349818" y="69819"/>
                </a:cubicBezTo>
                <a:lnTo>
                  <a:pt x="5349818" y="575999"/>
                </a:lnTo>
                <a:cubicBezTo>
                  <a:pt x="5349818" y="614559"/>
                  <a:pt x="5318559" y="645818"/>
                  <a:pt x="5279999" y="645818"/>
                </a:cubicBezTo>
                <a:lnTo>
                  <a:pt x="69819" y="645818"/>
                </a:lnTo>
                <a:cubicBezTo>
                  <a:pt x="31259" y="645818"/>
                  <a:pt x="0" y="614559"/>
                  <a:pt x="0" y="575999"/>
                </a:cubicBezTo>
                <a:lnTo>
                  <a:pt x="0" y="69819"/>
                </a:lnTo>
                <a:cubicBezTo>
                  <a:pt x="0" y="31285"/>
                  <a:pt x="31285" y="0"/>
                  <a:pt x="69819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4727" dist="34909" dir="5400000">
              <a:srgbClr val="000000">
                <a:alpha val="30196"/>
              </a:srgbClr>
            </a:outerShdw>
          </a:effectLst>
        </p:spPr>
      </p:sp>
      <p:sp>
        <p:nvSpPr>
          <p:cNvPr id="48" name="Text 46"/>
          <p:cNvSpPr/>
          <p:nvPr/>
        </p:nvSpPr>
        <p:spPr>
          <a:xfrm>
            <a:off x="6464000" y="4791273"/>
            <a:ext cx="519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 stop "McAfee ePolicy Orchestrator Application Server"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464000" y="5000727"/>
            <a:ext cx="519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 start "McAfee ePolicy Orchestrator Application Server"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66545" y="5821091"/>
            <a:ext cx="11476364" cy="488727"/>
          </a:xfrm>
          <a:custGeom>
            <a:avLst/>
            <a:gdLst/>
            <a:ahLst/>
            <a:cxnLst/>
            <a:rect l="l" t="t" r="r" b="b"/>
            <a:pathLst>
              <a:path w="11476364" h="488727">
                <a:moveTo>
                  <a:pt x="34909" y="0"/>
                </a:moveTo>
                <a:lnTo>
                  <a:pt x="11371634" y="0"/>
                </a:lnTo>
                <a:cubicBezTo>
                  <a:pt x="11429475" y="0"/>
                  <a:pt x="11476364" y="46889"/>
                  <a:pt x="11476364" y="104729"/>
                </a:cubicBezTo>
                <a:lnTo>
                  <a:pt x="11476364" y="383998"/>
                </a:lnTo>
                <a:cubicBezTo>
                  <a:pt x="11476364" y="441838"/>
                  <a:pt x="11429475" y="488727"/>
                  <a:pt x="11371634" y="488727"/>
                </a:cubicBezTo>
                <a:lnTo>
                  <a:pt x="34909" y="488727"/>
                </a:lnTo>
                <a:cubicBezTo>
                  <a:pt x="15629" y="488727"/>
                  <a:pt x="0" y="473098"/>
                  <a:pt x="0" y="453818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366545" y="5821091"/>
            <a:ext cx="34909" cy="488727"/>
          </a:xfrm>
          <a:custGeom>
            <a:avLst/>
            <a:gdLst/>
            <a:ahLst/>
            <a:cxnLst/>
            <a:rect l="l" t="t" r="r" b="b"/>
            <a:pathLst>
              <a:path w="34909" h="488727">
                <a:moveTo>
                  <a:pt x="34909" y="0"/>
                </a:moveTo>
                <a:lnTo>
                  <a:pt x="34909" y="0"/>
                </a:lnTo>
                <a:lnTo>
                  <a:pt x="34909" y="488727"/>
                </a:lnTo>
                <a:lnTo>
                  <a:pt x="34909" y="488727"/>
                </a:lnTo>
                <a:cubicBezTo>
                  <a:pt x="15629" y="488727"/>
                  <a:pt x="0" y="473098"/>
                  <a:pt x="0" y="453818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2" name="Shape 50"/>
          <p:cNvSpPr/>
          <p:nvPr/>
        </p:nvSpPr>
        <p:spPr>
          <a:xfrm>
            <a:off x="549818" y="5960727"/>
            <a:ext cx="209455" cy="209455"/>
          </a:xfrm>
          <a:custGeom>
            <a:avLst/>
            <a:gdLst/>
            <a:ahLst/>
            <a:cxnLst/>
            <a:rect l="l" t="t" r="r" b="b"/>
            <a:pathLst>
              <a:path w="209455" h="209455">
                <a:moveTo>
                  <a:pt x="104727" y="209455"/>
                </a:moveTo>
                <a:cubicBezTo>
                  <a:pt x="162528" y="209455"/>
                  <a:pt x="209455" y="162528"/>
                  <a:pt x="209455" y="104727"/>
                </a:cubicBezTo>
                <a:cubicBezTo>
                  <a:pt x="209455" y="46927"/>
                  <a:pt x="162528" y="0"/>
                  <a:pt x="104727" y="0"/>
                </a:cubicBezTo>
                <a:cubicBezTo>
                  <a:pt x="46927" y="0"/>
                  <a:pt x="0" y="46927"/>
                  <a:pt x="0" y="104727"/>
                </a:cubicBezTo>
                <a:cubicBezTo>
                  <a:pt x="0" y="162528"/>
                  <a:pt x="46927" y="209455"/>
                  <a:pt x="104727" y="209455"/>
                </a:cubicBezTo>
                <a:close/>
                <a:moveTo>
                  <a:pt x="91636" y="65455"/>
                </a:moveTo>
                <a:cubicBezTo>
                  <a:pt x="91636" y="58229"/>
                  <a:pt x="97502" y="52364"/>
                  <a:pt x="104727" y="52364"/>
                </a:cubicBezTo>
                <a:cubicBezTo>
                  <a:pt x="111952" y="52364"/>
                  <a:pt x="117818" y="58229"/>
                  <a:pt x="117818" y="65455"/>
                </a:cubicBezTo>
                <a:cubicBezTo>
                  <a:pt x="117818" y="72680"/>
                  <a:pt x="111952" y="78545"/>
                  <a:pt x="104727" y="78545"/>
                </a:cubicBezTo>
                <a:cubicBezTo>
                  <a:pt x="97502" y="78545"/>
                  <a:pt x="91636" y="72680"/>
                  <a:pt x="91636" y="65455"/>
                </a:cubicBezTo>
                <a:close/>
                <a:moveTo>
                  <a:pt x="88364" y="91636"/>
                </a:moveTo>
                <a:lnTo>
                  <a:pt x="108000" y="91636"/>
                </a:lnTo>
                <a:cubicBezTo>
                  <a:pt x="113441" y="91636"/>
                  <a:pt x="117818" y="96014"/>
                  <a:pt x="117818" y="101455"/>
                </a:cubicBezTo>
                <a:lnTo>
                  <a:pt x="117818" y="137455"/>
                </a:lnTo>
                <a:lnTo>
                  <a:pt x="121091" y="137455"/>
                </a:lnTo>
                <a:cubicBezTo>
                  <a:pt x="126532" y="137455"/>
                  <a:pt x="130909" y="141832"/>
                  <a:pt x="130909" y="147273"/>
                </a:cubicBezTo>
                <a:cubicBezTo>
                  <a:pt x="130909" y="152714"/>
                  <a:pt x="126532" y="157091"/>
                  <a:pt x="121091" y="157091"/>
                </a:cubicBezTo>
                <a:lnTo>
                  <a:pt x="88364" y="157091"/>
                </a:lnTo>
                <a:cubicBezTo>
                  <a:pt x="82923" y="157091"/>
                  <a:pt x="78545" y="152714"/>
                  <a:pt x="78545" y="147273"/>
                </a:cubicBezTo>
                <a:cubicBezTo>
                  <a:pt x="78545" y="141832"/>
                  <a:pt x="82923" y="137455"/>
                  <a:pt x="88364" y="137455"/>
                </a:cubicBezTo>
                <a:lnTo>
                  <a:pt x="98182" y="137455"/>
                </a:lnTo>
                <a:lnTo>
                  <a:pt x="98182" y="111273"/>
                </a:lnTo>
                <a:lnTo>
                  <a:pt x="88364" y="111273"/>
                </a:lnTo>
                <a:cubicBezTo>
                  <a:pt x="82923" y="111273"/>
                  <a:pt x="78545" y="106895"/>
                  <a:pt x="78545" y="101455"/>
                </a:cubicBezTo>
                <a:cubicBezTo>
                  <a:pt x="78545" y="96014"/>
                  <a:pt x="82923" y="91636"/>
                  <a:pt x="88364" y="91636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3" name="Text 51"/>
          <p:cNvSpPr/>
          <p:nvPr/>
        </p:nvSpPr>
        <p:spPr>
          <a:xfrm>
            <a:off x="890182" y="5960727"/>
            <a:ext cx="8160000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 Tip:</a:t>
            </a:r>
            <a:pPr>
              <a:lnSpc>
                <a:spcPct val="130000"/>
              </a:lnSpc>
            </a:pPr>
            <a:r>
              <a:rPr lang="en-US" sz="11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Save these commands in a text file for future reference. The paths may vary based on your OpenSSL installation location.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Security Best Practices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Essential recommendations for maintaining certificate security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562100"/>
            <a:ext cx="3686175" cy="1504950"/>
          </a:xfrm>
          <a:custGeom>
            <a:avLst/>
            <a:gdLst/>
            <a:ahLst/>
            <a:cxnLst/>
            <a:rect l="l" t="t" r="r" b="b"/>
            <a:pathLst>
              <a:path w="3686175" h="1504950">
                <a:moveTo>
                  <a:pt x="38100" y="0"/>
                </a:moveTo>
                <a:lnTo>
                  <a:pt x="3571874" y="0"/>
                </a:lnTo>
                <a:cubicBezTo>
                  <a:pt x="3635001" y="0"/>
                  <a:pt x="3686175" y="51174"/>
                  <a:pt x="3686175" y="114301"/>
                </a:cubicBezTo>
                <a:lnTo>
                  <a:pt x="3686175" y="1390649"/>
                </a:lnTo>
                <a:cubicBezTo>
                  <a:pt x="3686175" y="1453776"/>
                  <a:pt x="3635001" y="1504950"/>
                  <a:pt x="3571874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5621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71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8" name="Text 6"/>
          <p:cNvSpPr/>
          <p:nvPr/>
        </p:nvSpPr>
        <p:spPr>
          <a:xfrm>
            <a:off x="528638" y="17145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800" y="1771650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Keep Private Keys Secure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171700"/>
            <a:ext cx="3438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Never share 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ca.key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 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ca-rsa.key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files. Store them in an encrypted location with restricted access.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181350"/>
            <a:ext cx="3686175" cy="1504950"/>
          </a:xfrm>
          <a:custGeom>
            <a:avLst/>
            <a:gdLst/>
            <a:ahLst/>
            <a:cxnLst/>
            <a:rect l="l" t="t" r="r" b="b"/>
            <a:pathLst>
              <a:path w="3686175" h="1504950">
                <a:moveTo>
                  <a:pt x="38100" y="0"/>
                </a:moveTo>
                <a:lnTo>
                  <a:pt x="3571874" y="0"/>
                </a:lnTo>
                <a:cubicBezTo>
                  <a:pt x="3635001" y="0"/>
                  <a:pt x="3686175" y="51174"/>
                  <a:pt x="3686175" y="114301"/>
                </a:cubicBezTo>
                <a:lnTo>
                  <a:pt x="3686175" y="1390649"/>
                </a:lnTo>
                <a:cubicBezTo>
                  <a:pt x="3686175" y="1453776"/>
                  <a:pt x="3635001" y="1504950"/>
                  <a:pt x="3571874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400050" y="318135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3" name="Shape 11"/>
          <p:cNvSpPr/>
          <p:nvPr/>
        </p:nvSpPr>
        <p:spPr>
          <a:xfrm>
            <a:off x="571500" y="3333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4" name="Text 12"/>
          <p:cNvSpPr/>
          <p:nvPr/>
        </p:nvSpPr>
        <p:spPr>
          <a:xfrm>
            <a:off x="528638" y="333375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66800" y="3390900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Use Strong Passphrase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1500" y="3790950"/>
            <a:ext cx="3438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Minimum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characters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mixed types (uppercase, lowercase, numbers, symbols). Avoid dictionary words.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60850" y="1562100"/>
            <a:ext cx="3686175" cy="1257300"/>
          </a:xfrm>
          <a:custGeom>
            <a:avLst/>
            <a:gdLst/>
            <a:ahLst/>
            <a:cxnLst/>
            <a:rect l="l" t="t" r="r" b="b"/>
            <a:pathLst>
              <a:path w="3686175" h="1257300">
                <a:moveTo>
                  <a:pt x="38100" y="0"/>
                </a:moveTo>
                <a:lnTo>
                  <a:pt x="3571874" y="0"/>
                </a:lnTo>
                <a:cubicBezTo>
                  <a:pt x="3634958" y="0"/>
                  <a:pt x="3686175" y="51217"/>
                  <a:pt x="3686175" y="114301"/>
                </a:cubicBezTo>
                <a:lnTo>
                  <a:pt x="3686175" y="1142999"/>
                </a:lnTo>
                <a:cubicBezTo>
                  <a:pt x="3686175" y="1206083"/>
                  <a:pt x="3634958" y="1257300"/>
                  <a:pt x="3571874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4260850" y="156210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9" name="Shape 17"/>
          <p:cNvSpPr/>
          <p:nvPr/>
        </p:nvSpPr>
        <p:spPr>
          <a:xfrm>
            <a:off x="4432300" y="171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0" name="Text 18"/>
          <p:cNvSpPr/>
          <p:nvPr/>
        </p:nvSpPr>
        <p:spPr>
          <a:xfrm>
            <a:off x="4389438" y="17145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27600" y="1771650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Limit File Access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32300" y="2171700"/>
            <a:ext cx="34385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Restrict </a:t>
            </a:r>
            <a:pPr>
              <a:lnSpc>
                <a:spcPct val="14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C:\ssl\keys\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folder permissions to administrators only. Use NTFS permissions.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60850" y="2933700"/>
            <a:ext cx="3686175" cy="1504950"/>
          </a:xfrm>
          <a:custGeom>
            <a:avLst/>
            <a:gdLst/>
            <a:ahLst/>
            <a:cxnLst/>
            <a:rect l="l" t="t" r="r" b="b"/>
            <a:pathLst>
              <a:path w="3686175" h="1504950">
                <a:moveTo>
                  <a:pt x="38100" y="0"/>
                </a:moveTo>
                <a:lnTo>
                  <a:pt x="3571874" y="0"/>
                </a:lnTo>
                <a:cubicBezTo>
                  <a:pt x="3635001" y="0"/>
                  <a:pt x="3686175" y="51174"/>
                  <a:pt x="3686175" y="114301"/>
                </a:cubicBezTo>
                <a:lnTo>
                  <a:pt x="3686175" y="1390649"/>
                </a:lnTo>
                <a:cubicBezTo>
                  <a:pt x="3686175" y="1453776"/>
                  <a:pt x="3635001" y="1504950"/>
                  <a:pt x="3571874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4260850" y="29337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5" name="Shape 23"/>
          <p:cNvSpPr/>
          <p:nvPr/>
        </p:nvSpPr>
        <p:spPr>
          <a:xfrm>
            <a:off x="4432300" y="308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6" name="Text 24"/>
          <p:cNvSpPr/>
          <p:nvPr/>
        </p:nvSpPr>
        <p:spPr>
          <a:xfrm>
            <a:off x="4389438" y="30861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927600" y="314325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Renew Before Expiry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32300" y="3543300"/>
            <a:ext cx="3438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valid for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365 days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Set calendar reminder 30 days before expiration to avoid service disruption.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21650" y="1562100"/>
            <a:ext cx="3686175" cy="1504950"/>
          </a:xfrm>
          <a:custGeom>
            <a:avLst/>
            <a:gdLst/>
            <a:ahLst/>
            <a:cxnLst/>
            <a:rect l="l" t="t" r="r" b="b"/>
            <a:pathLst>
              <a:path w="3686175" h="1504950">
                <a:moveTo>
                  <a:pt x="38100" y="0"/>
                </a:moveTo>
                <a:lnTo>
                  <a:pt x="3571874" y="0"/>
                </a:lnTo>
                <a:cubicBezTo>
                  <a:pt x="3635001" y="0"/>
                  <a:pt x="3686175" y="51174"/>
                  <a:pt x="3686175" y="114301"/>
                </a:cubicBezTo>
                <a:lnTo>
                  <a:pt x="3686175" y="1390649"/>
                </a:lnTo>
                <a:cubicBezTo>
                  <a:pt x="3686175" y="1453776"/>
                  <a:pt x="3635001" y="1504950"/>
                  <a:pt x="3571874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Shape 28"/>
          <p:cNvSpPr/>
          <p:nvPr/>
        </p:nvSpPr>
        <p:spPr>
          <a:xfrm>
            <a:off x="8121650" y="156210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1" name="Shape 29"/>
          <p:cNvSpPr/>
          <p:nvPr/>
        </p:nvSpPr>
        <p:spPr>
          <a:xfrm>
            <a:off x="8293100" y="171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2" name="Text 30"/>
          <p:cNvSpPr/>
          <p:nvPr/>
        </p:nvSpPr>
        <p:spPr>
          <a:xfrm>
            <a:off x="8250238" y="171450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788400" y="177165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Backup Files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293100" y="2171700"/>
            <a:ext cx="3438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secure backup of certificate files in an encrypted offline location. Test restoration process periodically.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21650" y="3181350"/>
            <a:ext cx="3686175" cy="1504950"/>
          </a:xfrm>
          <a:custGeom>
            <a:avLst/>
            <a:gdLst/>
            <a:ahLst/>
            <a:cxnLst/>
            <a:rect l="l" t="t" r="r" b="b"/>
            <a:pathLst>
              <a:path w="3686175" h="1504950">
                <a:moveTo>
                  <a:pt x="38100" y="0"/>
                </a:moveTo>
                <a:lnTo>
                  <a:pt x="3571874" y="0"/>
                </a:lnTo>
                <a:cubicBezTo>
                  <a:pt x="3635001" y="0"/>
                  <a:pt x="3686175" y="51174"/>
                  <a:pt x="3686175" y="114301"/>
                </a:cubicBezTo>
                <a:lnTo>
                  <a:pt x="3686175" y="1390649"/>
                </a:lnTo>
                <a:cubicBezTo>
                  <a:pt x="3686175" y="1453776"/>
                  <a:pt x="3635001" y="1504950"/>
                  <a:pt x="3571874" y="1504950"/>
                </a:cubicBezTo>
                <a:lnTo>
                  <a:pt x="38100" y="1504950"/>
                </a:lnTo>
                <a:cubicBezTo>
                  <a:pt x="17058" y="1504950"/>
                  <a:pt x="0" y="1487892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8121650" y="3181350"/>
            <a:ext cx="38100" cy="1504950"/>
          </a:xfrm>
          <a:custGeom>
            <a:avLst/>
            <a:gdLst/>
            <a:ahLst/>
            <a:cxnLst/>
            <a:rect l="l" t="t" r="r" b="b"/>
            <a:pathLst>
              <a:path w="38100" h="1504950">
                <a:moveTo>
                  <a:pt x="38100" y="0"/>
                </a:moveTo>
                <a:lnTo>
                  <a:pt x="38100" y="0"/>
                </a:lnTo>
                <a:lnTo>
                  <a:pt x="38100" y="1504950"/>
                </a:lnTo>
                <a:lnTo>
                  <a:pt x="38100" y="1504950"/>
                </a:lnTo>
                <a:cubicBezTo>
                  <a:pt x="17072" y="1504950"/>
                  <a:pt x="0" y="1487878"/>
                  <a:pt x="0" y="1466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7" name="Shape 35"/>
          <p:cNvSpPr/>
          <p:nvPr/>
        </p:nvSpPr>
        <p:spPr>
          <a:xfrm>
            <a:off x="8293100" y="3333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8" name="Text 36"/>
          <p:cNvSpPr/>
          <p:nvPr/>
        </p:nvSpPr>
        <p:spPr>
          <a:xfrm>
            <a:off x="8250238" y="3333750"/>
            <a:ext cx="4667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88400" y="3390900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Production Use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93100" y="3790950"/>
            <a:ext cx="34385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Consider using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CA-signed certificate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production environments with external access requirements.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1000" y="4838700"/>
            <a:ext cx="11430000" cy="1466850"/>
          </a:xfrm>
          <a:custGeom>
            <a:avLst/>
            <a:gdLst/>
            <a:ahLst/>
            <a:cxnLst/>
            <a:rect l="l" t="t" r="r" b="b"/>
            <a:pathLst>
              <a:path w="11430000" h="1466850">
                <a:moveTo>
                  <a:pt x="114297" y="0"/>
                </a:moveTo>
                <a:lnTo>
                  <a:pt x="11315703" y="0"/>
                </a:lnTo>
                <a:cubicBezTo>
                  <a:pt x="11378828" y="0"/>
                  <a:pt x="11430000" y="51172"/>
                  <a:pt x="11430000" y="114297"/>
                </a:cubicBezTo>
                <a:lnTo>
                  <a:pt x="11430000" y="1352553"/>
                </a:lnTo>
                <a:cubicBezTo>
                  <a:pt x="11430000" y="1415678"/>
                  <a:pt x="11378828" y="1466850"/>
                  <a:pt x="11315703" y="1466850"/>
                </a:cubicBezTo>
                <a:lnTo>
                  <a:pt x="114297" y="1466850"/>
                </a:lnTo>
                <a:cubicBezTo>
                  <a:pt x="51172" y="1466850"/>
                  <a:pt x="0" y="1415678"/>
                  <a:pt x="0" y="135255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42" name="Shape 40"/>
          <p:cNvSpPr/>
          <p:nvPr/>
        </p:nvSpPr>
        <p:spPr>
          <a:xfrm>
            <a:off x="609600" y="502920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3" name="Text 41"/>
          <p:cNvSpPr/>
          <p:nvPr/>
        </p:nvSpPr>
        <p:spPr>
          <a:xfrm>
            <a:off x="1081088" y="5029200"/>
            <a:ext cx="1063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Critical Security Reminder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81088" y="5372100"/>
            <a:ext cx="106203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Self-signed certificates provide encryption but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not provide identity verification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default. They are ideal for internal networks and testing. For production environments accessible from the internet, consider using certificates from a trusted Certificate Authority (CA) such as DigiCert, Let's Encrypt, or Sectigo.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150C5"/>
              </a:gs>
              <a:gs pos="50000">
                <a:srgbClr val="0150C5">
                  <a:alpha val="90000"/>
                </a:srgbClr>
              </a:gs>
              <a:gs pos="100000">
                <a:srgbClr val="000000"/>
              </a:gs>
            </a:gsLst>
            <a:lin ang="2700000" scaled="1"/>
          </a:gradFill>
          <a:ln/>
        </p:spPr>
      </p:sp>
      <p:sp>
        <p:nvSpPr>
          <p:cNvPr id="3" name="Shape 1"/>
          <p:cNvSpPr/>
          <p:nvPr/>
        </p:nvSpPr>
        <p:spPr>
          <a:xfrm>
            <a:off x="5638800" y="2065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5867400" y="2492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2840831" y="1316050"/>
            <a:ext cx="65151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Certificate Deployment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Complete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381250" y="2973400"/>
            <a:ext cx="74295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Your Trellix ePO server is now secured with a self-signed SSL certificate. Remember to monitor certificate expiration and renew before the 365-day validity period ends.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831975" y="4395800"/>
            <a:ext cx="2682875" cy="1587500"/>
          </a:xfrm>
          <a:custGeom>
            <a:avLst/>
            <a:gdLst/>
            <a:ahLst/>
            <a:cxnLst/>
            <a:rect l="l" t="t" r="r" b="b"/>
            <a:pathLst>
              <a:path w="2682875" h="1587500">
                <a:moveTo>
                  <a:pt x="114300" y="0"/>
                </a:moveTo>
                <a:lnTo>
                  <a:pt x="2568575" y="0"/>
                </a:lnTo>
                <a:cubicBezTo>
                  <a:pt x="2631701" y="0"/>
                  <a:pt x="2682875" y="51174"/>
                  <a:pt x="2682875" y="114300"/>
                </a:cubicBezTo>
                <a:lnTo>
                  <a:pt x="2682875" y="1473200"/>
                </a:lnTo>
                <a:cubicBezTo>
                  <a:pt x="2682875" y="1536326"/>
                  <a:pt x="2631701" y="1587500"/>
                  <a:pt x="2568575" y="1587500"/>
                </a:cubicBezTo>
                <a:lnTo>
                  <a:pt x="114300" y="1587500"/>
                </a:lnTo>
                <a:cubicBezTo>
                  <a:pt x="51174" y="1587500"/>
                  <a:pt x="0" y="1536326"/>
                  <a:pt x="0" y="14732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034506" y="4589469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978025" y="4989519"/>
            <a:ext cx="239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Encrypted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987550" y="5332419"/>
            <a:ext cx="23717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communications are now encrypted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752975" y="4395800"/>
            <a:ext cx="2682875" cy="1587500"/>
          </a:xfrm>
          <a:custGeom>
            <a:avLst/>
            <a:gdLst/>
            <a:ahLst/>
            <a:cxnLst/>
            <a:rect l="l" t="t" r="r" b="b"/>
            <a:pathLst>
              <a:path w="2682875" h="1587500">
                <a:moveTo>
                  <a:pt x="114300" y="0"/>
                </a:moveTo>
                <a:lnTo>
                  <a:pt x="2568575" y="0"/>
                </a:lnTo>
                <a:cubicBezTo>
                  <a:pt x="2631701" y="0"/>
                  <a:pt x="2682875" y="51174"/>
                  <a:pt x="2682875" y="114300"/>
                </a:cubicBezTo>
                <a:lnTo>
                  <a:pt x="2682875" y="1473200"/>
                </a:lnTo>
                <a:cubicBezTo>
                  <a:pt x="2682875" y="1536326"/>
                  <a:pt x="2631701" y="1587500"/>
                  <a:pt x="2568575" y="1587500"/>
                </a:cubicBezTo>
                <a:lnTo>
                  <a:pt x="114300" y="1587500"/>
                </a:lnTo>
                <a:cubicBezTo>
                  <a:pt x="51174" y="1587500"/>
                  <a:pt x="0" y="1536326"/>
                  <a:pt x="0" y="14732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991225" y="4589469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1438" y="53578"/>
                </a:moveTo>
                <a:lnTo>
                  <a:pt x="71438" y="89297"/>
                </a:lnTo>
                <a:lnTo>
                  <a:pt x="142875" y="89297"/>
                </a:lnTo>
                <a:lnTo>
                  <a:pt x="142875" y="53578"/>
                </a:lnTo>
                <a:cubicBezTo>
                  <a:pt x="142875" y="33877"/>
                  <a:pt x="126857" y="17859"/>
                  <a:pt x="107156" y="17859"/>
                </a:cubicBezTo>
                <a:cubicBezTo>
                  <a:pt x="87455" y="17859"/>
                  <a:pt x="71438" y="33877"/>
                  <a:pt x="71438" y="53578"/>
                </a:cubicBezTo>
                <a:close/>
                <a:moveTo>
                  <a:pt x="35719" y="89297"/>
                </a:moveTo>
                <a:lnTo>
                  <a:pt x="35719" y="53578"/>
                </a:lnTo>
                <a:cubicBezTo>
                  <a:pt x="35719" y="14120"/>
                  <a:pt x="67698" y="-17859"/>
                  <a:pt x="107156" y="-17859"/>
                </a:cubicBezTo>
                <a:cubicBezTo>
                  <a:pt x="146614" y="-17859"/>
                  <a:pt x="178594" y="14120"/>
                  <a:pt x="178594" y="53578"/>
                </a:cubicBezTo>
                <a:lnTo>
                  <a:pt x="178594" y="89297"/>
                </a:lnTo>
                <a:cubicBezTo>
                  <a:pt x="198295" y="89297"/>
                  <a:pt x="214313" y="105315"/>
                  <a:pt x="214313" y="125016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125016"/>
                </a:lnTo>
                <a:cubicBezTo>
                  <a:pt x="0" y="105315"/>
                  <a:pt x="16018" y="89297"/>
                  <a:pt x="35719" y="892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899025" y="4989519"/>
            <a:ext cx="239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908550" y="5332419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2048-bit RSA encryption active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673975" y="4395800"/>
            <a:ext cx="2682875" cy="1587500"/>
          </a:xfrm>
          <a:custGeom>
            <a:avLst/>
            <a:gdLst/>
            <a:ahLst/>
            <a:cxnLst/>
            <a:rect l="l" t="t" r="r" b="b"/>
            <a:pathLst>
              <a:path w="2682875" h="1587500">
                <a:moveTo>
                  <a:pt x="114300" y="0"/>
                </a:moveTo>
                <a:lnTo>
                  <a:pt x="2568575" y="0"/>
                </a:lnTo>
                <a:cubicBezTo>
                  <a:pt x="2631701" y="0"/>
                  <a:pt x="2682875" y="51174"/>
                  <a:pt x="2682875" y="114300"/>
                </a:cubicBezTo>
                <a:lnTo>
                  <a:pt x="2682875" y="1473200"/>
                </a:lnTo>
                <a:cubicBezTo>
                  <a:pt x="2682875" y="1536326"/>
                  <a:pt x="2631701" y="1587500"/>
                  <a:pt x="2568575" y="1587500"/>
                </a:cubicBezTo>
                <a:lnTo>
                  <a:pt x="114300" y="1587500"/>
                </a:lnTo>
                <a:cubicBezTo>
                  <a:pt x="51174" y="1587500"/>
                  <a:pt x="0" y="1536326"/>
                  <a:pt x="0" y="147320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894366" y="4589469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71438" y="0"/>
                </a:moveTo>
                <a:cubicBezTo>
                  <a:pt x="81316" y="0"/>
                  <a:pt x="89297" y="7981"/>
                  <a:pt x="89297" y="17859"/>
                </a:cubicBezTo>
                <a:lnTo>
                  <a:pt x="89297" y="35719"/>
                </a:lnTo>
                <a:lnTo>
                  <a:pt x="160734" y="35719"/>
                </a:lnTo>
                <a:lnTo>
                  <a:pt x="160734" y="17859"/>
                </a:lnTo>
                <a:cubicBezTo>
                  <a:pt x="160734" y="7981"/>
                  <a:pt x="168715" y="0"/>
                  <a:pt x="178594" y="0"/>
                </a:cubicBezTo>
                <a:cubicBezTo>
                  <a:pt x="188472" y="0"/>
                  <a:pt x="196453" y="7981"/>
                  <a:pt x="196453" y="17859"/>
                </a:cubicBezTo>
                <a:lnTo>
                  <a:pt x="196453" y="35719"/>
                </a:lnTo>
                <a:lnTo>
                  <a:pt x="214313" y="35719"/>
                </a:lnTo>
                <a:cubicBezTo>
                  <a:pt x="234014" y="35719"/>
                  <a:pt x="250031" y="51736"/>
                  <a:pt x="250031" y="71438"/>
                </a:cubicBezTo>
                <a:lnTo>
                  <a:pt x="250031" y="232172"/>
                </a:lnTo>
                <a:cubicBezTo>
                  <a:pt x="250031" y="251873"/>
                  <a:pt x="234014" y="267891"/>
                  <a:pt x="214313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71438"/>
                </a:lnTo>
                <a:cubicBezTo>
                  <a:pt x="0" y="51736"/>
                  <a:pt x="16018" y="35719"/>
                  <a:pt x="35719" y="35719"/>
                </a:cubicBezTo>
                <a:lnTo>
                  <a:pt x="53578" y="35719"/>
                </a:lnTo>
                <a:lnTo>
                  <a:pt x="53578" y="17859"/>
                </a:lnTo>
                <a:cubicBezTo>
                  <a:pt x="53578" y="7981"/>
                  <a:pt x="61559" y="0"/>
                  <a:pt x="71438" y="0"/>
                </a:cubicBezTo>
                <a:close/>
                <a:moveTo>
                  <a:pt x="172120" y="127639"/>
                </a:moveTo>
                <a:cubicBezTo>
                  <a:pt x="176026" y="121388"/>
                  <a:pt x="174129" y="113128"/>
                  <a:pt x="167878" y="109165"/>
                </a:cubicBezTo>
                <a:cubicBezTo>
                  <a:pt x="161627" y="105203"/>
                  <a:pt x="153367" y="107156"/>
                  <a:pt x="149405" y="113407"/>
                </a:cubicBezTo>
                <a:lnTo>
                  <a:pt x="115137" y="168269"/>
                </a:lnTo>
                <a:lnTo>
                  <a:pt x="100068" y="148177"/>
                </a:lnTo>
                <a:cubicBezTo>
                  <a:pt x="95603" y="142261"/>
                  <a:pt x="87232" y="141033"/>
                  <a:pt x="81316" y="145498"/>
                </a:cubicBezTo>
                <a:cubicBezTo>
                  <a:pt x="75400" y="149963"/>
                  <a:pt x="74172" y="158335"/>
                  <a:pt x="78637" y="164250"/>
                </a:cubicBezTo>
                <a:lnTo>
                  <a:pt x="105426" y="199969"/>
                </a:lnTo>
                <a:cubicBezTo>
                  <a:pt x="108049" y="203485"/>
                  <a:pt x="112291" y="205494"/>
                  <a:pt x="116700" y="205327"/>
                </a:cubicBezTo>
                <a:cubicBezTo>
                  <a:pt x="121109" y="205160"/>
                  <a:pt x="125127" y="202816"/>
                  <a:pt x="127471" y="199020"/>
                </a:cubicBezTo>
                <a:lnTo>
                  <a:pt x="172120" y="12758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7820025" y="4989519"/>
            <a:ext cx="239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Valid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829550" y="5332419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365 days from creation date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29074" y="6294438"/>
            <a:ext cx="5730875" cy="539750"/>
          </a:xfrm>
          <a:custGeom>
            <a:avLst/>
            <a:gdLst/>
            <a:ahLst/>
            <a:cxnLst/>
            <a:rect l="l" t="t" r="r" b="b"/>
            <a:pathLst>
              <a:path w="5730875" h="539750">
                <a:moveTo>
                  <a:pt x="114297" y="0"/>
                </a:moveTo>
                <a:lnTo>
                  <a:pt x="5616578" y="0"/>
                </a:lnTo>
                <a:cubicBezTo>
                  <a:pt x="5679702" y="0"/>
                  <a:pt x="5730875" y="51173"/>
                  <a:pt x="5730875" y="114297"/>
                </a:cubicBezTo>
                <a:lnTo>
                  <a:pt x="5730875" y="425453"/>
                </a:lnTo>
                <a:cubicBezTo>
                  <a:pt x="5730875" y="488577"/>
                  <a:pt x="5679702" y="539750"/>
                  <a:pt x="5616578" y="539750"/>
                </a:cubicBezTo>
                <a:lnTo>
                  <a:pt x="114297" y="539750"/>
                </a:lnTo>
                <a:cubicBezTo>
                  <a:pt x="51173" y="539750"/>
                  <a:pt x="0" y="488577"/>
                  <a:pt x="0" y="42545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3565624" y="64881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152400"/>
                </a:moveTo>
                <a:lnTo>
                  <a:pt x="28575" y="152400"/>
                </a:lnTo>
                <a:cubicBezTo>
                  <a:pt x="12799" y="152400"/>
                  <a:pt x="0" y="139601"/>
                  <a:pt x="0" y="123825"/>
                </a:cubicBezTo>
                <a:lnTo>
                  <a:pt x="0" y="28575"/>
                </a:lnTo>
                <a:cubicBezTo>
                  <a:pt x="0" y="12799"/>
                  <a:pt x="12799" y="0"/>
                  <a:pt x="28575" y="0"/>
                </a:cubicBezTo>
                <a:lnTo>
                  <a:pt x="119062" y="0"/>
                </a:lnTo>
                <a:cubicBezTo>
                  <a:pt x="126950" y="0"/>
                  <a:pt x="133350" y="6400"/>
                  <a:pt x="133350" y="14288"/>
                </a:cubicBezTo>
                <a:lnTo>
                  <a:pt x="133350" y="100013"/>
                </a:lnTo>
                <a:cubicBezTo>
                  <a:pt x="133350" y="106234"/>
                  <a:pt x="129361" y="111532"/>
                  <a:pt x="123825" y="113496"/>
                </a:cubicBezTo>
                <a:lnTo>
                  <a:pt x="123825" y="133350"/>
                </a:lnTo>
                <a:cubicBezTo>
                  <a:pt x="129094" y="133350"/>
                  <a:pt x="133350" y="137606"/>
                  <a:pt x="133350" y="142875"/>
                </a:cubicBezTo>
                <a:cubicBezTo>
                  <a:pt x="133350" y="148144"/>
                  <a:pt x="129094" y="152400"/>
                  <a:pt x="123825" y="152400"/>
                </a:cubicBezTo>
                <a:lnTo>
                  <a:pt x="114300" y="152400"/>
                </a:lnTo>
                <a:close/>
                <a:moveTo>
                  <a:pt x="28575" y="114300"/>
                </a:moveTo>
                <a:cubicBezTo>
                  <a:pt x="23306" y="114300"/>
                  <a:pt x="19050" y="118556"/>
                  <a:pt x="19050" y="123825"/>
                </a:cubicBezTo>
                <a:cubicBezTo>
                  <a:pt x="19050" y="129094"/>
                  <a:pt x="23306" y="133350"/>
                  <a:pt x="28575" y="133350"/>
                </a:cubicBezTo>
                <a:lnTo>
                  <a:pt x="104775" y="133350"/>
                </a:lnTo>
                <a:lnTo>
                  <a:pt x="104775" y="114300"/>
                </a:lnTo>
                <a:lnTo>
                  <a:pt x="28575" y="114300"/>
                </a:lnTo>
                <a:close/>
                <a:moveTo>
                  <a:pt x="38100" y="45244"/>
                </a:moveTo>
                <a:cubicBezTo>
                  <a:pt x="38100" y="49203"/>
                  <a:pt x="41285" y="52388"/>
                  <a:pt x="45244" y="52388"/>
                </a:cubicBezTo>
                <a:lnTo>
                  <a:pt x="97631" y="52388"/>
                </a:lnTo>
                <a:cubicBezTo>
                  <a:pt x="101590" y="52388"/>
                  <a:pt x="104775" y="49203"/>
                  <a:pt x="104775" y="45244"/>
                </a:cubicBezTo>
                <a:cubicBezTo>
                  <a:pt x="104775" y="41285"/>
                  <a:pt x="101590" y="38100"/>
                  <a:pt x="97631" y="38100"/>
                </a:cubicBezTo>
                <a:lnTo>
                  <a:pt x="45244" y="38100"/>
                </a:lnTo>
                <a:cubicBezTo>
                  <a:pt x="41285" y="38100"/>
                  <a:pt x="38100" y="41285"/>
                  <a:pt x="38100" y="45244"/>
                </a:cubicBezTo>
                <a:close/>
                <a:moveTo>
                  <a:pt x="45244" y="66675"/>
                </a:moveTo>
                <a:cubicBezTo>
                  <a:pt x="41285" y="66675"/>
                  <a:pt x="38100" y="69860"/>
                  <a:pt x="38100" y="73819"/>
                </a:cubicBezTo>
                <a:cubicBezTo>
                  <a:pt x="38100" y="77778"/>
                  <a:pt x="41285" y="80962"/>
                  <a:pt x="45244" y="80962"/>
                </a:cubicBezTo>
                <a:lnTo>
                  <a:pt x="97631" y="80962"/>
                </a:lnTo>
                <a:cubicBezTo>
                  <a:pt x="101590" y="80962"/>
                  <a:pt x="104775" y="77778"/>
                  <a:pt x="104775" y="73819"/>
                </a:cubicBezTo>
                <a:cubicBezTo>
                  <a:pt x="104775" y="69860"/>
                  <a:pt x="101590" y="66675"/>
                  <a:pt x="97631" y="66675"/>
                </a:cubicBezTo>
                <a:lnTo>
                  <a:pt x="45244" y="66675"/>
                </a:lnTo>
                <a:close/>
              </a:path>
            </a:pathLst>
          </a:custGeom>
          <a:solidFill>
            <a:srgbClr val="FFFFFF">
              <a:alpha val="9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746599" y="6450025"/>
            <a:ext cx="494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Reference: Trellix ePolicy Orchestrator 5.10.0 Product Guide | KB72477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hapter1_overview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00000">
                  <a:alpha val="85000"/>
                </a:srgbClr>
              </a:gs>
              <a:gs pos="50000">
                <a:srgbClr val="0150C5">
                  <a:alpha val="75000"/>
                </a:srgbClr>
              </a:gs>
              <a:gs pos="100000">
                <a:srgbClr val="000000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482725"/>
            <a:ext cx="1501775" cy="387350"/>
          </a:xfrm>
          <a:custGeom>
            <a:avLst/>
            <a:gdLst/>
            <a:ahLst/>
            <a:cxnLst/>
            <a:rect l="l" t="t" r="r" b="b"/>
            <a:pathLst>
              <a:path w="1501775" h="387350">
                <a:moveTo>
                  <a:pt x="76199" y="0"/>
                </a:moveTo>
                <a:lnTo>
                  <a:pt x="1425576" y="0"/>
                </a:lnTo>
                <a:cubicBezTo>
                  <a:pt x="1467659" y="0"/>
                  <a:pt x="1501775" y="34116"/>
                  <a:pt x="1501775" y="76199"/>
                </a:cubicBezTo>
                <a:lnTo>
                  <a:pt x="1501775" y="311151"/>
                </a:lnTo>
                <a:cubicBezTo>
                  <a:pt x="1501775" y="353234"/>
                  <a:pt x="1467659" y="387350"/>
                  <a:pt x="1425576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150C5">
              <a:alpha val="30196"/>
            </a:srgbClr>
          </a:solidFill>
          <a:ln w="8467">
            <a:solidFill>
              <a:srgbClr val="0150C5">
                <a:alpha val="5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562100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ONE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01851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Overview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Prerequisites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044951"/>
            <a:ext cx="6515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Understanding self-signed certificates and preparing your environment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226051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111751"/>
            <a:ext cx="89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min read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Why Self-Signed Certificates?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9540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352553"/>
                </a:lnTo>
                <a:cubicBezTo>
                  <a:pt x="5581650" y="1415678"/>
                  <a:pt x="5530478" y="1466850"/>
                  <a:pt x="5467353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48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06041" y="15906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83046" y="29468"/>
                </a:moveTo>
                <a:lnTo>
                  <a:pt x="109835" y="29468"/>
                </a:lnTo>
                <a:lnTo>
                  <a:pt x="109835" y="45541"/>
                </a:lnTo>
                <a:lnTo>
                  <a:pt x="83046" y="45541"/>
                </a:lnTo>
                <a:lnTo>
                  <a:pt x="83046" y="29468"/>
                </a:lnTo>
                <a:close/>
                <a:moveTo>
                  <a:pt x="80367" y="10716"/>
                </a:moveTo>
                <a:cubicBezTo>
                  <a:pt x="71493" y="10716"/>
                  <a:pt x="64294" y="17915"/>
                  <a:pt x="64294" y="26789"/>
                </a:cubicBezTo>
                <a:lnTo>
                  <a:pt x="64294" y="48220"/>
                </a:lnTo>
                <a:cubicBezTo>
                  <a:pt x="64294" y="57094"/>
                  <a:pt x="71493" y="64294"/>
                  <a:pt x="80367" y="64294"/>
                </a:cubicBezTo>
                <a:lnTo>
                  <a:pt x="85725" y="64294"/>
                </a:lnTo>
                <a:lnTo>
                  <a:pt x="85725" y="75009"/>
                </a:lnTo>
                <a:lnTo>
                  <a:pt x="10716" y="75009"/>
                </a:ln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42863" y="96441"/>
                </a:lnTo>
                <a:lnTo>
                  <a:pt x="42863" y="107156"/>
                </a:lnTo>
                <a:lnTo>
                  <a:pt x="37505" y="107156"/>
                </a:lnTo>
                <a:cubicBezTo>
                  <a:pt x="28631" y="107156"/>
                  <a:pt x="21431" y="114356"/>
                  <a:pt x="21431" y="123230"/>
                </a:cubicBezTo>
                <a:lnTo>
                  <a:pt x="21431" y="144661"/>
                </a:lnTo>
                <a:cubicBezTo>
                  <a:pt x="21431" y="153535"/>
                  <a:pt x="28631" y="160734"/>
                  <a:pt x="37505" y="160734"/>
                </a:cubicBezTo>
                <a:lnTo>
                  <a:pt x="69652" y="160734"/>
                </a:lnTo>
                <a:cubicBezTo>
                  <a:pt x="78525" y="160734"/>
                  <a:pt x="85725" y="153535"/>
                  <a:pt x="85725" y="144661"/>
                </a:cubicBezTo>
                <a:lnTo>
                  <a:pt x="85725" y="123230"/>
                </a:lnTo>
                <a:cubicBezTo>
                  <a:pt x="85725" y="114356"/>
                  <a:pt x="78525" y="107156"/>
                  <a:pt x="69652" y="107156"/>
                </a:cubicBezTo>
                <a:lnTo>
                  <a:pt x="64294" y="107156"/>
                </a:lnTo>
                <a:lnTo>
                  <a:pt x="64294" y="96441"/>
                </a:lnTo>
                <a:lnTo>
                  <a:pt x="128588" y="96441"/>
                </a:lnTo>
                <a:lnTo>
                  <a:pt x="128588" y="107156"/>
                </a:lnTo>
                <a:lnTo>
                  <a:pt x="123230" y="107156"/>
                </a:lnTo>
                <a:cubicBezTo>
                  <a:pt x="114356" y="107156"/>
                  <a:pt x="107156" y="114356"/>
                  <a:pt x="107156" y="123230"/>
                </a:cubicBezTo>
                <a:lnTo>
                  <a:pt x="107156" y="144661"/>
                </a:lnTo>
                <a:cubicBezTo>
                  <a:pt x="107156" y="153535"/>
                  <a:pt x="114356" y="160734"/>
                  <a:pt x="123230" y="160734"/>
                </a:cubicBezTo>
                <a:lnTo>
                  <a:pt x="155377" y="160734"/>
                </a:lnTo>
                <a:cubicBezTo>
                  <a:pt x="164250" y="160734"/>
                  <a:pt x="171450" y="153535"/>
                  <a:pt x="171450" y="144661"/>
                </a:cubicBezTo>
                <a:lnTo>
                  <a:pt x="171450" y="123230"/>
                </a:lnTo>
                <a:cubicBezTo>
                  <a:pt x="171450" y="114356"/>
                  <a:pt x="164250" y="107156"/>
                  <a:pt x="155377" y="107156"/>
                </a:cubicBezTo>
                <a:lnTo>
                  <a:pt x="150019" y="107156"/>
                </a:lnTo>
                <a:lnTo>
                  <a:pt x="150019" y="96441"/>
                </a:lnTo>
                <a:lnTo>
                  <a:pt x="182166" y="96441"/>
                </a:lnTo>
                <a:cubicBezTo>
                  <a:pt x="188093" y="96441"/>
                  <a:pt x="192881" y="91652"/>
                  <a:pt x="192881" y="85725"/>
                </a:cubicBezTo>
                <a:cubicBezTo>
                  <a:pt x="192881" y="79798"/>
                  <a:pt x="188093" y="75009"/>
                  <a:pt x="182166" y="75009"/>
                </a:cubicBezTo>
                <a:lnTo>
                  <a:pt x="107156" y="75009"/>
                </a:lnTo>
                <a:lnTo>
                  <a:pt x="107156" y="64294"/>
                </a:lnTo>
                <a:lnTo>
                  <a:pt x="112514" y="64294"/>
                </a:lnTo>
                <a:cubicBezTo>
                  <a:pt x="121388" y="64294"/>
                  <a:pt x="128588" y="57094"/>
                  <a:pt x="128588" y="48220"/>
                </a:cubicBezTo>
                <a:lnTo>
                  <a:pt x="128588" y="26789"/>
                </a:lnTo>
                <a:cubicBezTo>
                  <a:pt x="128588" y="17915"/>
                  <a:pt x="121388" y="10716"/>
                  <a:pt x="112514" y="10716"/>
                </a:cubicBezTo>
                <a:lnTo>
                  <a:pt x="80367" y="10716"/>
                </a:lnTo>
                <a:close/>
                <a:moveTo>
                  <a:pt x="150019" y="125909"/>
                </a:moveTo>
                <a:lnTo>
                  <a:pt x="152698" y="125909"/>
                </a:lnTo>
                <a:lnTo>
                  <a:pt x="152698" y="141982"/>
                </a:lnTo>
                <a:lnTo>
                  <a:pt x="125909" y="141982"/>
                </a:lnTo>
                <a:lnTo>
                  <a:pt x="125909" y="125909"/>
                </a:lnTo>
                <a:lnTo>
                  <a:pt x="150019" y="125909"/>
                </a:lnTo>
                <a:close/>
                <a:moveTo>
                  <a:pt x="64294" y="125909"/>
                </a:moveTo>
                <a:lnTo>
                  <a:pt x="66973" y="125909"/>
                </a:lnTo>
                <a:lnTo>
                  <a:pt x="66973" y="141982"/>
                </a:lnTo>
                <a:lnTo>
                  <a:pt x="40184" y="141982"/>
                </a:lnTo>
                <a:lnTo>
                  <a:pt x="40184" y="125909"/>
                </a:lnTo>
                <a:lnTo>
                  <a:pt x="64294" y="125909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8" name="Text 6"/>
          <p:cNvSpPr/>
          <p:nvPr/>
        </p:nvSpPr>
        <p:spPr>
          <a:xfrm>
            <a:off x="1104900" y="1485900"/>
            <a:ext cx="478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Internal Networks &amp; Lab Environments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04900" y="1828800"/>
            <a:ext cx="4762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Self-signed certificates are ideal for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internal infrastructure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where you control the trust environment. Perfect for testing, development, and isolated production networks.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91465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352553"/>
                </a:lnTo>
                <a:cubicBezTo>
                  <a:pt x="5581650" y="1415678"/>
                  <a:pt x="5530478" y="1466850"/>
                  <a:pt x="5467353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291465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Shape 10"/>
          <p:cNvSpPr/>
          <p:nvPr/>
        </p:nvSpPr>
        <p:spPr>
          <a:xfrm>
            <a:off x="609600" y="31051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716756" y="32099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4" name="Text 12"/>
          <p:cNvSpPr/>
          <p:nvPr/>
        </p:nvSpPr>
        <p:spPr>
          <a:xfrm>
            <a:off x="1104900" y="3105150"/>
            <a:ext cx="478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When You Cannot Wait for a CA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04900" y="3448050"/>
            <a:ext cx="4762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Authority (CA) validation can take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days or weeks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Self-signed certificates provide immediate encryption for urgent deployments or time-sensitive projects.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4533900"/>
            <a:ext cx="5581650" cy="1466850"/>
          </a:xfrm>
          <a:custGeom>
            <a:avLst/>
            <a:gdLst/>
            <a:ahLst/>
            <a:cxnLst/>
            <a:rect l="l" t="t" r="r" b="b"/>
            <a:pathLst>
              <a:path w="5581650" h="1466850">
                <a:moveTo>
                  <a:pt x="38100" y="0"/>
                </a:moveTo>
                <a:lnTo>
                  <a:pt x="5467353" y="0"/>
                </a:lnTo>
                <a:cubicBezTo>
                  <a:pt x="5530478" y="0"/>
                  <a:pt x="5581650" y="51172"/>
                  <a:pt x="5581650" y="114297"/>
                </a:cubicBezTo>
                <a:lnTo>
                  <a:pt x="5581650" y="1352553"/>
                </a:lnTo>
                <a:cubicBezTo>
                  <a:pt x="5581650" y="1415678"/>
                  <a:pt x="5530478" y="1466850"/>
                  <a:pt x="5467353" y="1466850"/>
                </a:cubicBez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4533900"/>
            <a:ext cx="38100" cy="1466850"/>
          </a:xfrm>
          <a:custGeom>
            <a:avLst/>
            <a:gdLst/>
            <a:ahLst/>
            <a:cxnLst/>
            <a:rect l="l" t="t" r="r" b="b"/>
            <a:pathLst>
              <a:path w="38100" h="1466850">
                <a:moveTo>
                  <a:pt x="38100" y="0"/>
                </a:moveTo>
                <a:lnTo>
                  <a:pt x="38100" y="0"/>
                </a:lnTo>
                <a:lnTo>
                  <a:pt x="38100" y="1466850"/>
                </a:lnTo>
                <a:lnTo>
                  <a:pt x="38100" y="1466850"/>
                </a:lnTo>
                <a:cubicBezTo>
                  <a:pt x="17072" y="1466850"/>
                  <a:pt x="0" y="1449778"/>
                  <a:pt x="0" y="1428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8" name="Shape 16"/>
          <p:cNvSpPr/>
          <p:nvPr/>
        </p:nvSpPr>
        <p:spPr>
          <a:xfrm>
            <a:off x="609600" y="4724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716756" y="48291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0" name="Text 18"/>
          <p:cNvSpPr/>
          <p:nvPr/>
        </p:nvSpPr>
        <p:spPr>
          <a:xfrm>
            <a:off x="1104900" y="4724400"/>
            <a:ext cx="478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Basic Security &amp; Encryption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04900" y="5067300"/>
            <a:ext cx="4762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encryption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data in transit. While not automatically trusted by browsers, the cryptographic protection is identical to CA-signed certificates.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0300" y="1295400"/>
            <a:ext cx="5600700" cy="3238500"/>
          </a:xfrm>
          <a:custGeom>
            <a:avLst/>
            <a:gdLst/>
            <a:ahLst/>
            <a:cxnLst/>
            <a:rect l="l" t="t" r="r" b="b"/>
            <a:pathLst>
              <a:path w="5600700" h="3238500">
                <a:moveTo>
                  <a:pt x="114287" y="0"/>
                </a:moveTo>
                <a:lnTo>
                  <a:pt x="5486413" y="0"/>
                </a:lnTo>
                <a:cubicBezTo>
                  <a:pt x="5549532" y="0"/>
                  <a:pt x="5600700" y="51168"/>
                  <a:pt x="5600700" y="114287"/>
                </a:cubicBezTo>
                <a:lnTo>
                  <a:pt x="5600700" y="3124213"/>
                </a:lnTo>
                <a:cubicBezTo>
                  <a:pt x="5600700" y="3187332"/>
                  <a:pt x="5549532" y="3238500"/>
                  <a:pt x="5486413" y="3238500"/>
                </a:cubicBezTo>
                <a:lnTo>
                  <a:pt x="114287" y="3238500"/>
                </a:lnTo>
                <a:cubicBezTo>
                  <a:pt x="51168" y="3238500"/>
                  <a:pt x="0" y="3187332"/>
                  <a:pt x="0" y="3124213"/>
                </a:cubicBezTo>
                <a:lnTo>
                  <a:pt x="0" y="114287"/>
                </a:lnTo>
                <a:cubicBezTo>
                  <a:pt x="0" y="51168"/>
                  <a:pt x="51168" y="0"/>
                  <a:pt x="114287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3" name="Text 21"/>
          <p:cNvSpPr/>
          <p:nvPr/>
        </p:nvSpPr>
        <p:spPr>
          <a:xfrm>
            <a:off x="6438900" y="1524000"/>
            <a:ext cx="525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Makes This Method Secure?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62713" y="2019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6791325" y="1981200"/>
            <a:ext cx="272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Password-Protected Private Key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91325" y="224790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best practice for key security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62713" y="2628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6791325" y="2590800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2048-bit RSA Encryption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91325" y="2857500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Trellix recommended minimum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462713" y="3238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6791325" y="3200400"/>
            <a:ext cx="2676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 Alternative Name (SAN)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91325" y="3467100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Required by modern browsers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62713" y="3848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4" name="Text 32"/>
          <p:cNvSpPr/>
          <p:nvPr/>
        </p:nvSpPr>
        <p:spPr>
          <a:xfrm>
            <a:off x="6791325" y="3810000"/>
            <a:ext cx="2552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ePO 5.10.0+ Compatible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791325" y="407670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 with latest OpenSSL versions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10300" y="4686300"/>
            <a:ext cx="5600700" cy="1504950"/>
          </a:xfrm>
          <a:custGeom>
            <a:avLst/>
            <a:gdLst/>
            <a:ahLst/>
            <a:cxnLst/>
            <a:rect l="l" t="t" r="r" b="b"/>
            <a:pathLst>
              <a:path w="5600700" h="1504950">
                <a:moveTo>
                  <a:pt x="114301" y="0"/>
                </a:moveTo>
                <a:lnTo>
                  <a:pt x="5486399" y="0"/>
                </a:lnTo>
                <a:cubicBezTo>
                  <a:pt x="5549526" y="0"/>
                  <a:pt x="5600700" y="51174"/>
                  <a:pt x="5600700" y="114301"/>
                </a:cubicBezTo>
                <a:lnTo>
                  <a:pt x="5600700" y="1390649"/>
                </a:lnTo>
                <a:cubicBezTo>
                  <a:pt x="5600700" y="1453776"/>
                  <a:pt x="5549526" y="1504950"/>
                  <a:pt x="5486399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37" name="Shape 35"/>
          <p:cNvSpPr/>
          <p:nvPr/>
        </p:nvSpPr>
        <p:spPr>
          <a:xfrm>
            <a:off x="6424613" y="4914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8" name="Text 36"/>
          <p:cNvSpPr/>
          <p:nvPr/>
        </p:nvSpPr>
        <p:spPr>
          <a:xfrm>
            <a:off x="6753225" y="4876800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Important Note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00800" y="5257800"/>
            <a:ext cx="5295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guide follows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Trellix official documentation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industry best practices. The method is specifically designed for ePolicy Orchestrator 5.10.0 and newer versions.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REQUIREMENTS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Prerequisites &amp; Requirements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you have all necessary components before starting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175" y="1603375"/>
            <a:ext cx="11426825" cy="2730500"/>
          </a:xfrm>
          <a:custGeom>
            <a:avLst/>
            <a:gdLst/>
            <a:ahLst/>
            <a:cxnLst/>
            <a:rect l="l" t="t" r="r" b="b"/>
            <a:pathLst>
              <a:path w="11426825" h="2730500">
                <a:moveTo>
                  <a:pt x="114299" y="0"/>
                </a:moveTo>
                <a:lnTo>
                  <a:pt x="11312526" y="0"/>
                </a:lnTo>
                <a:cubicBezTo>
                  <a:pt x="11375652" y="0"/>
                  <a:pt x="11426825" y="51173"/>
                  <a:pt x="11426825" y="114299"/>
                </a:cubicBezTo>
                <a:lnTo>
                  <a:pt x="11426825" y="2616201"/>
                </a:lnTo>
                <a:cubicBezTo>
                  <a:pt x="11426825" y="2679327"/>
                  <a:pt x="11375652" y="2730500"/>
                  <a:pt x="11312526" y="2730500"/>
                </a:cubicBezTo>
                <a:lnTo>
                  <a:pt x="114299" y="2730500"/>
                </a:lnTo>
                <a:cubicBezTo>
                  <a:pt x="51173" y="2730500"/>
                  <a:pt x="0" y="2679327"/>
                  <a:pt x="0" y="261620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E5E7EB"/>
            </a:solidFill>
            <a:prstDash val="solid"/>
          </a:ln>
        </p:spPr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7350" y="1606551"/>
          <a:ext cx="11420475" cy="2724150"/>
        </p:xfrm>
        <a:graphic>
          <a:graphicData uri="http://schemas.openxmlformats.org/drawingml/2006/table">
            <a:tbl>
              <a:tblPr/>
              <a:tblGrid>
                <a:gridCol w="3117275"/>
                <a:gridCol w="3574857"/>
                <a:gridCol w="4728344"/>
              </a:tblGrid>
              <a:tr h="544830"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Requirement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Details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Notes</a:t>
                      </a:r>
                      <a:endParaRPr lang="en-US" sz="15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</a:tr>
              <a:tr h="54483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ePO Server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Trellix ePO On-Prem 5.10.0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 newer version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4483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Operating System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Windows Server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2016, 2019, or 2022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54483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OpenSSL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Win64 OpenSSL v3.6.1 Light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~6MB download from slproweb.com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4483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Access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Administrator privileges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Required for installation &amp; service restart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228600" marR="228600" marT="152400" marB="1524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400050" y="4527552"/>
            <a:ext cx="3686175" cy="1371600"/>
          </a:xfrm>
          <a:custGeom>
            <a:avLst/>
            <a:gdLst/>
            <a:ahLst/>
            <a:cxnLst/>
            <a:rect l="l" t="t" r="r" b="b"/>
            <a:pathLst>
              <a:path w="3686175" h="1371600">
                <a:moveTo>
                  <a:pt x="38100" y="0"/>
                </a:moveTo>
                <a:lnTo>
                  <a:pt x="3571880" y="0"/>
                </a:lnTo>
                <a:cubicBezTo>
                  <a:pt x="3634961" y="0"/>
                  <a:pt x="3686175" y="51214"/>
                  <a:pt x="3686175" y="114295"/>
                </a:cubicBezTo>
                <a:lnTo>
                  <a:pt x="3686175" y="1257305"/>
                </a:lnTo>
                <a:cubicBezTo>
                  <a:pt x="3686175" y="1320386"/>
                  <a:pt x="3634961" y="1371600"/>
                  <a:pt x="3571880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00050" y="4527552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9" name="Shape 6"/>
          <p:cNvSpPr/>
          <p:nvPr/>
        </p:nvSpPr>
        <p:spPr>
          <a:xfrm>
            <a:off x="606028" y="472757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85725" y="10716"/>
                </a:moveTo>
                <a:cubicBezTo>
                  <a:pt x="85725" y="4789"/>
                  <a:pt x="80936" y="0"/>
                  <a:pt x="75009" y="0"/>
                </a:cubicBezTo>
                <a:cubicBezTo>
                  <a:pt x="69082" y="0"/>
                  <a:pt x="64294" y="4789"/>
                  <a:pt x="64294" y="10716"/>
                </a:cubicBezTo>
                <a:lnTo>
                  <a:pt x="64294" y="81271"/>
                </a:lnTo>
                <a:lnTo>
                  <a:pt x="50430" y="67408"/>
                </a:lnTo>
                <a:cubicBezTo>
                  <a:pt x="46245" y="63222"/>
                  <a:pt x="39447" y="63222"/>
                  <a:pt x="35261" y="67408"/>
                </a:cubicBezTo>
                <a:cubicBezTo>
                  <a:pt x="31075" y="71594"/>
                  <a:pt x="31075" y="78391"/>
                  <a:pt x="35261" y="82577"/>
                </a:cubicBezTo>
                <a:lnTo>
                  <a:pt x="67408" y="114724"/>
                </a:lnTo>
                <a:cubicBezTo>
                  <a:pt x="71594" y="118910"/>
                  <a:pt x="78391" y="118910"/>
                  <a:pt x="82577" y="114724"/>
                </a:cubicBezTo>
                <a:lnTo>
                  <a:pt x="114724" y="82577"/>
                </a:lnTo>
                <a:cubicBezTo>
                  <a:pt x="118910" y="78391"/>
                  <a:pt x="118910" y="71594"/>
                  <a:pt x="114724" y="67408"/>
                </a:cubicBezTo>
                <a:cubicBezTo>
                  <a:pt x="110538" y="63222"/>
                  <a:pt x="103741" y="63222"/>
                  <a:pt x="99555" y="67408"/>
                </a:cubicBezTo>
                <a:lnTo>
                  <a:pt x="85725" y="81271"/>
                </a:lnTo>
                <a:lnTo>
                  <a:pt x="85725" y="10716"/>
                </a:lnTo>
                <a:close/>
                <a:moveTo>
                  <a:pt x="21431" y="107156"/>
                </a:moveTo>
                <a:cubicBezTo>
                  <a:pt x="9611" y="107156"/>
                  <a:pt x="0" y="116767"/>
                  <a:pt x="0" y="128588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28588"/>
                </a:lnTo>
                <a:cubicBezTo>
                  <a:pt x="150019" y="116767"/>
                  <a:pt x="140408" y="107156"/>
                  <a:pt x="128588" y="107156"/>
                </a:cubicBezTo>
                <a:lnTo>
                  <a:pt x="112882" y="107156"/>
                </a:lnTo>
                <a:lnTo>
                  <a:pt x="93929" y="126110"/>
                </a:lnTo>
                <a:cubicBezTo>
                  <a:pt x="83481" y="136557"/>
                  <a:pt x="66504" y="136557"/>
                  <a:pt x="56056" y="126110"/>
                </a:cubicBezTo>
                <a:lnTo>
                  <a:pt x="37136" y="107156"/>
                </a:lnTo>
                <a:lnTo>
                  <a:pt x="21431" y="107156"/>
                </a:lnTo>
                <a:close/>
                <a:moveTo>
                  <a:pt x="123230" y="125909"/>
                </a:moveTo>
                <a:cubicBezTo>
                  <a:pt x="127665" y="125909"/>
                  <a:pt x="131266" y="129510"/>
                  <a:pt x="131266" y="133945"/>
                </a:cubicBezTo>
                <a:cubicBezTo>
                  <a:pt x="131266" y="138381"/>
                  <a:pt x="127665" y="141982"/>
                  <a:pt x="123230" y="141982"/>
                </a:cubicBezTo>
                <a:cubicBezTo>
                  <a:pt x="118794" y="141982"/>
                  <a:pt x="115193" y="138381"/>
                  <a:pt x="115193" y="133945"/>
                </a:cubicBezTo>
                <a:cubicBezTo>
                  <a:pt x="115193" y="129510"/>
                  <a:pt x="118794" y="125909"/>
                  <a:pt x="123230" y="125909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0" name="Text 7"/>
          <p:cNvSpPr/>
          <p:nvPr/>
        </p:nvSpPr>
        <p:spPr>
          <a:xfrm>
            <a:off x="862013" y="4679952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Download URL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81025" y="5032377"/>
            <a:ext cx="3343275" cy="704850"/>
          </a:xfrm>
          <a:custGeom>
            <a:avLst/>
            <a:gdLst/>
            <a:ahLst/>
            <a:cxnLst/>
            <a:rect l="l" t="t" r="r" b="b"/>
            <a:pathLst>
              <a:path w="3343275" h="704850">
                <a:moveTo>
                  <a:pt x="76201" y="0"/>
                </a:moveTo>
                <a:lnTo>
                  <a:pt x="3267074" y="0"/>
                </a:lnTo>
                <a:cubicBezTo>
                  <a:pt x="3309159" y="0"/>
                  <a:pt x="3343275" y="34116"/>
                  <a:pt x="3343275" y="76201"/>
                </a:cubicBezTo>
                <a:lnTo>
                  <a:pt x="3343275" y="628649"/>
                </a:lnTo>
                <a:cubicBezTo>
                  <a:pt x="3343275" y="670734"/>
                  <a:pt x="3309159" y="704850"/>
                  <a:pt x="3267074" y="704850"/>
                </a:cubicBezTo>
                <a:lnTo>
                  <a:pt x="76201" y="704850"/>
                </a:lnTo>
                <a:cubicBezTo>
                  <a:pt x="34116" y="704850"/>
                  <a:pt x="0" y="670734"/>
                  <a:pt x="0" y="628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04850" y="5156202"/>
            <a:ext cx="31718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https://slproweb.com/products/Win32OpenSSL.html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60850" y="4527552"/>
            <a:ext cx="3686175" cy="1371600"/>
          </a:xfrm>
          <a:custGeom>
            <a:avLst/>
            <a:gdLst/>
            <a:ahLst/>
            <a:cxnLst/>
            <a:rect l="l" t="t" r="r" b="b"/>
            <a:pathLst>
              <a:path w="3686175" h="1371600">
                <a:moveTo>
                  <a:pt x="38100" y="0"/>
                </a:moveTo>
                <a:lnTo>
                  <a:pt x="3571880" y="0"/>
                </a:lnTo>
                <a:cubicBezTo>
                  <a:pt x="3634961" y="0"/>
                  <a:pt x="3686175" y="51214"/>
                  <a:pt x="3686175" y="114295"/>
                </a:cubicBezTo>
                <a:lnTo>
                  <a:pt x="3686175" y="1257305"/>
                </a:lnTo>
                <a:cubicBezTo>
                  <a:pt x="3686175" y="1320386"/>
                  <a:pt x="3634961" y="1371600"/>
                  <a:pt x="3571880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>
              <a:alpha val="5098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260850" y="4527552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5" name="Shape 12"/>
          <p:cNvSpPr/>
          <p:nvPr/>
        </p:nvSpPr>
        <p:spPr>
          <a:xfrm>
            <a:off x="4445397" y="4727577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8752" y="75545"/>
                </a:moveTo>
                <a:lnTo>
                  <a:pt x="10850" y="99187"/>
                </a:lnTo>
                <a:lnTo>
                  <a:pt x="10850" y="32147"/>
                </a:lnTo>
                <a:cubicBezTo>
                  <a:pt x="10850" y="20326"/>
                  <a:pt x="20460" y="10716"/>
                  <a:pt x="32281" y="10716"/>
                </a:cubicBezTo>
                <a:lnTo>
                  <a:pt x="78726" y="10716"/>
                </a:lnTo>
                <a:cubicBezTo>
                  <a:pt x="83347" y="10716"/>
                  <a:pt x="87868" y="12223"/>
                  <a:pt x="91585" y="15002"/>
                </a:cubicBezTo>
                <a:lnTo>
                  <a:pt x="104444" y="24646"/>
                </a:lnTo>
                <a:cubicBezTo>
                  <a:pt x="106286" y="26052"/>
                  <a:pt x="108563" y="26789"/>
                  <a:pt x="110873" y="26789"/>
                </a:cubicBezTo>
                <a:lnTo>
                  <a:pt x="150153" y="26789"/>
                </a:lnTo>
                <a:cubicBezTo>
                  <a:pt x="161973" y="26789"/>
                  <a:pt x="171584" y="36400"/>
                  <a:pt x="171584" y="48220"/>
                </a:cubicBezTo>
                <a:lnTo>
                  <a:pt x="171584" y="53578"/>
                </a:lnTo>
                <a:lnTo>
                  <a:pt x="49225" y="53578"/>
                </a:lnTo>
                <a:cubicBezTo>
                  <a:pt x="35395" y="53578"/>
                  <a:pt x="23106" y="62419"/>
                  <a:pt x="18719" y="75545"/>
                </a:cubicBezTo>
                <a:close/>
                <a:moveTo>
                  <a:pt x="159998" y="150019"/>
                </a:moveTo>
                <a:lnTo>
                  <a:pt x="33151" y="150019"/>
                </a:lnTo>
                <a:cubicBezTo>
                  <a:pt x="22168" y="150019"/>
                  <a:pt x="14433" y="139270"/>
                  <a:pt x="17915" y="128855"/>
                </a:cubicBezTo>
                <a:lnTo>
                  <a:pt x="33989" y="80635"/>
                </a:lnTo>
                <a:cubicBezTo>
                  <a:pt x="36165" y="74072"/>
                  <a:pt x="42327" y="69652"/>
                  <a:pt x="49225" y="69652"/>
                </a:cubicBezTo>
                <a:lnTo>
                  <a:pt x="176071" y="69652"/>
                </a:lnTo>
                <a:cubicBezTo>
                  <a:pt x="187055" y="69652"/>
                  <a:pt x="194790" y="80401"/>
                  <a:pt x="191307" y="90815"/>
                </a:cubicBezTo>
                <a:lnTo>
                  <a:pt x="175234" y="139035"/>
                </a:lnTo>
                <a:cubicBezTo>
                  <a:pt x="173057" y="145599"/>
                  <a:pt x="166896" y="150019"/>
                  <a:pt x="159998" y="150019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6" name="Text 13"/>
          <p:cNvSpPr/>
          <p:nvPr/>
        </p:nvSpPr>
        <p:spPr>
          <a:xfrm>
            <a:off x="4722813" y="4679952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Install Path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441825" y="5032377"/>
            <a:ext cx="3343275" cy="476250"/>
          </a:xfrm>
          <a:custGeom>
            <a:avLst/>
            <a:gdLst/>
            <a:ahLst/>
            <a:cxnLst/>
            <a:rect l="l" t="t" r="r" b="b"/>
            <a:pathLst>
              <a:path w="3343275" h="476250">
                <a:moveTo>
                  <a:pt x="76200" y="0"/>
                </a:moveTo>
                <a:lnTo>
                  <a:pt x="3267075" y="0"/>
                </a:lnTo>
                <a:cubicBezTo>
                  <a:pt x="3309131" y="0"/>
                  <a:pt x="3343275" y="34144"/>
                  <a:pt x="3343275" y="76200"/>
                </a:cubicBezTo>
                <a:lnTo>
                  <a:pt x="3343275" y="400050"/>
                </a:lnTo>
                <a:cubicBezTo>
                  <a:pt x="3343275" y="442106"/>
                  <a:pt x="3309131" y="476250"/>
                  <a:pt x="3267075" y="476250"/>
                </a:cubicBezTo>
                <a:lnTo>
                  <a:pt x="76200" y="476250"/>
                </a:lnTo>
                <a:cubicBezTo>
                  <a:pt x="34144" y="476250"/>
                  <a:pt x="0" y="442106"/>
                  <a:pt x="0" y="4000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565650" y="5156202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C:\Program Files\OpenSSL-Win64\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121650" y="4527552"/>
            <a:ext cx="3686175" cy="1371600"/>
          </a:xfrm>
          <a:custGeom>
            <a:avLst/>
            <a:gdLst/>
            <a:ahLst/>
            <a:cxnLst/>
            <a:rect l="l" t="t" r="r" b="b"/>
            <a:pathLst>
              <a:path w="3686175" h="1371600">
                <a:moveTo>
                  <a:pt x="38100" y="0"/>
                </a:moveTo>
                <a:lnTo>
                  <a:pt x="3571880" y="0"/>
                </a:lnTo>
                <a:cubicBezTo>
                  <a:pt x="3634961" y="0"/>
                  <a:pt x="3686175" y="51214"/>
                  <a:pt x="3686175" y="114295"/>
                </a:cubicBezTo>
                <a:lnTo>
                  <a:pt x="3686175" y="1257305"/>
                </a:lnTo>
                <a:cubicBezTo>
                  <a:pt x="3686175" y="1320386"/>
                  <a:pt x="3634961" y="1371600"/>
                  <a:pt x="3571880" y="1371600"/>
                </a:cubicBez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8121650" y="4527552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3810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38100" y="1371600"/>
                </a:lnTo>
                <a:cubicBezTo>
                  <a:pt x="17072" y="1371600"/>
                  <a:pt x="0" y="1354528"/>
                  <a:pt x="0" y="1333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1" name="Shape 18"/>
          <p:cNvSpPr/>
          <p:nvPr/>
        </p:nvSpPr>
        <p:spPr>
          <a:xfrm>
            <a:off x="8338344" y="4727577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2" name="Text 19"/>
          <p:cNvSpPr/>
          <p:nvPr/>
        </p:nvSpPr>
        <p:spPr>
          <a:xfrm>
            <a:off x="8583613" y="4679952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 Tip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293100" y="5022852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"Light" version - contains all essential tools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p4skhkenbtghi/chapter2_setup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150C5">
                  <a:alpha val="85000"/>
                </a:srgbClr>
              </a:gs>
              <a:gs pos="50000">
                <a:srgbClr val="000000">
                  <a:alpha val="80000"/>
                </a:srgbClr>
              </a:gs>
              <a:gs pos="100000">
                <a:srgbClr val="0150C5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175" y="1206502"/>
            <a:ext cx="1530350" cy="387350"/>
          </a:xfrm>
          <a:custGeom>
            <a:avLst/>
            <a:gdLst/>
            <a:ahLst/>
            <a:cxnLst/>
            <a:rect l="l" t="t" r="r" b="b"/>
            <a:pathLst>
              <a:path w="1530350" h="387350">
                <a:moveTo>
                  <a:pt x="76199" y="0"/>
                </a:moveTo>
                <a:lnTo>
                  <a:pt x="1454151" y="0"/>
                </a:lnTo>
                <a:cubicBezTo>
                  <a:pt x="1496234" y="0"/>
                  <a:pt x="1530350" y="34116"/>
                  <a:pt x="1530350" y="76199"/>
                </a:cubicBezTo>
                <a:lnTo>
                  <a:pt x="1530350" y="311151"/>
                </a:lnTo>
                <a:cubicBezTo>
                  <a:pt x="1530350" y="353234"/>
                  <a:pt x="1496234" y="387350"/>
                  <a:pt x="1454151" y="387350"/>
                </a:cubicBezTo>
                <a:lnTo>
                  <a:pt x="76199" y="387350"/>
                </a:lnTo>
                <a:cubicBezTo>
                  <a:pt x="34144" y="387350"/>
                  <a:pt x="0" y="353206"/>
                  <a:pt x="0" y="3111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8467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9750" y="1285875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CHAPTER TWO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25626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OpenSSL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Installation &amp;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Setup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4625978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>
                    <a:alpha val="90000"/>
                  </a:srgbClr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Installing OpenSSL and creating the working environment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550227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447800" y="5387978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min setup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Download and Install OpenSSL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219200"/>
            <a:ext cx="5581650" cy="2076450"/>
          </a:xfrm>
          <a:custGeom>
            <a:avLst/>
            <a:gdLst/>
            <a:ahLst/>
            <a:cxnLst/>
            <a:rect l="l" t="t" r="r" b="b"/>
            <a:pathLst>
              <a:path w="5581650" h="2076450">
                <a:moveTo>
                  <a:pt x="38100" y="0"/>
                </a:moveTo>
                <a:lnTo>
                  <a:pt x="5467341" y="0"/>
                </a:lnTo>
                <a:cubicBezTo>
                  <a:pt x="5530472" y="0"/>
                  <a:pt x="5581650" y="51178"/>
                  <a:pt x="5581650" y="114309"/>
                </a:cubicBezTo>
                <a:lnTo>
                  <a:pt x="5581650" y="1962141"/>
                </a:lnTo>
                <a:cubicBezTo>
                  <a:pt x="5581650" y="2025272"/>
                  <a:pt x="5530472" y="2076450"/>
                  <a:pt x="5467341" y="2076450"/>
                </a:cubicBezTo>
                <a:lnTo>
                  <a:pt x="38100" y="2076450"/>
                </a:lnTo>
                <a:cubicBezTo>
                  <a:pt x="17058" y="2076450"/>
                  <a:pt x="0" y="2059392"/>
                  <a:pt x="0" y="2038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19200"/>
            <a:ext cx="38100" cy="2076450"/>
          </a:xfrm>
          <a:custGeom>
            <a:avLst/>
            <a:gdLst/>
            <a:ahLst/>
            <a:cxnLst/>
            <a:rect l="l" t="t" r="r" b="b"/>
            <a:pathLst>
              <a:path w="38100" h="2076450">
                <a:moveTo>
                  <a:pt x="38100" y="0"/>
                </a:moveTo>
                <a:lnTo>
                  <a:pt x="38100" y="0"/>
                </a:lnTo>
                <a:lnTo>
                  <a:pt x="38100" y="2076450"/>
                </a:lnTo>
                <a:lnTo>
                  <a:pt x="38100" y="2076450"/>
                </a:lnTo>
                <a:cubicBezTo>
                  <a:pt x="17072" y="2076450"/>
                  <a:pt x="0" y="2059378"/>
                  <a:pt x="0" y="20383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633413" y="14478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847725" y="140970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is OpenSSL?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1790700"/>
            <a:ext cx="52578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OpenSSL is a free, open-source toolkit for creating SSL/TLS certificates.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Trellix recommends using OpenSSL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certificate generation due to its reliability and industry-wide adoption.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76202" y="0"/>
                </a:moveTo>
                <a:lnTo>
                  <a:pt x="5105398" y="0"/>
                </a:lnTo>
                <a:cubicBezTo>
                  <a:pt x="5147483" y="0"/>
                  <a:pt x="5181600" y="34117"/>
                  <a:pt x="5181600" y="76202"/>
                </a:cubicBezTo>
                <a:lnTo>
                  <a:pt x="5181600" y="380998"/>
                </a:lnTo>
                <a:cubicBezTo>
                  <a:pt x="5181600" y="423083"/>
                  <a:pt x="5147483" y="457200"/>
                  <a:pt x="5105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950" y="2800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Text 9"/>
          <p:cNvSpPr/>
          <p:nvPr/>
        </p:nvSpPr>
        <p:spPr>
          <a:xfrm>
            <a:off x="971550" y="276225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by 70%+ of web servers globally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3448050"/>
            <a:ext cx="5581650" cy="1600200"/>
          </a:xfrm>
          <a:custGeom>
            <a:avLst/>
            <a:gdLst/>
            <a:ahLst/>
            <a:cxnLst/>
            <a:rect l="l" t="t" r="r" b="b"/>
            <a:pathLst>
              <a:path w="5581650" h="1600200">
                <a:moveTo>
                  <a:pt x="38100" y="0"/>
                </a:moveTo>
                <a:lnTo>
                  <a:pt x="5467348" y="0"/>
                </a:lnTo>
                <a:cubicBezTo>
                  <a:pt x="5530433" y="0"/>
                  <a:pt x="5581650" y="51217"/>
                  <a:pt x="5581650" y="114302"/>
                </a:cubicBezTo>
                <a:lnTo>
                  <a:pt x="5581650" y="1485898"/>
                </a:lnTo>
                <a:cubicBezTo>
                  <a:pt x="5581650" y="1548983"/>
                  <a:pt x="5530433" y="1600200"/>
                  <a:pt x="5467348" y="1600200"/>
                </a:cubicBez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Shape 11"/>
          <p:cNvSpPr/>
          <p:nvPr/>
        </p:nvSpPr>
        <p:spPr>
          <a:xfrm>
            <a:off x="400050" y="3448050"/>
            <a:ext cx="38100" cy="1600200"/>
          </a:xfrm>
          <a:custGeom>
            <a:avLst/>
            <a:gdLst/>
            <a:ahLst/>
            <a:cxnLst/>
            <a:rect l="l" t="t" r="r" b="b"/>
            <a:pathLst>
              <a:path w="38100" h="1600200">
                <a:moveTo>
                  <a:pt x="38100" y="0"/>
                </a:moveTo>
                <a:lnTo>
                  <a:pt x="38100" y="0"/>
                </a:lnTo>
                <a:lnTo>
                  <a:pt x="38100" y="1600200"/>
                </a:lnTo>
                <a:lnTo>
                  <a:pt x="38100" y="1600200"/>
                </a:lnTo>
                <a:cubicBezTo>
                  <a:pt x="17072" y="1600200"/>
                  <a:pt x="0" y="1583128"/>
                  <a:pt x="0" y="1562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4" name="Shape 12"/>
          <p:cNvSpPr/>
          <p:nvPr/>
        </p:nvSpPr>
        <p:spPr>
          <a:xfrm>
            <a:off x="645319" y="36766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5" name="Text 13"/>
          <p:cNvSpPr/>
          <p:nvPr/>
        </p:nvSpPr>
        <p:spPr>
          <a:xfrm>
            <a:off x="847725" y="363855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Download Location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" y="4029075"/>
            <a:ext cx="5162550" cy="476250"/>
          </a:xfrm>
          <a:custGeom>
            <a:avLst/>
            <a:gdLst/>
            <a:ahLst/>
            <a:cxnLst/>
            <a:rect l="l" t="t" r="r" b="b"/>
            <a:pathLst>
              <a:path w="5162550" h="476250">
                <a:moveTo>
                  <a:pt x="76200" y="0"/>
                </a:moveTo>
                <a:lnTo>
                  <a:pt x="5086350" y="0"/>
                </a:lnTo>
                <a:cubicBezTo>
                  <a:pt x="5128406" y="0"/>
                  <a:pt x="5162550" y="34144"/>
                  <a:pt x="5162550" y="76200"/>
                </a:cubicBezTo>
                <a:lnTo>
                  <a:pt x="5162550" y="400050"/>
                </a:lnTo>
                <a:cubicBezTo>
                  <a:pt x="5162550" y="442106"/>
                  <a:pt x="5128406" y="476250"/>
                  <a:pt x="5086350" y="476250"/>
                </a:cubicBezTo>
                <a:lnTo>
                  <a:pt x="76200" y="476250"/>
                </a:lnTo>
                <a:cubicBezTo>
                  <a:pt x="34144" y="476250"/>
                  <a:pt x="0" y="442106"/>
                  <a:pt x="0" y="40005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42950" y="4152900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https://slproweb.com/products/Win32OpenSSL.html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9600" y="4629150"/>
            <a:ext cx="525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Win64 OpenSSL v3.6.1 Light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(EXE version, ~6MB)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1000" y="5200650"/>
            <a:ext cx="5600700" cy="1143000"/>
          </a:xfrm>
          <a:custGeom>
            <a:avLst/>
            <a:gdLst/>
            <a:ahLst/>
            <a:cxnLst/>
            <a:rect l="l" t="t" r="r" b="b"/>
            <a:pathLst>
              <a:path w="5600700" h="1143000">
                <a:moveTo>
                  <a:pt x="114300" y="0"/>
                </a:moveTo>
                <a:lnTo>
                  <a:pt x="5486400" y="0"/>
                </a:lnTo>
                <a:cubicBezTo>
                  <a:pt x="5549484" y="0"/>
                  <a:pt x="5600700" y="51216"/>
                  <a:pt x="5600700" y="114300"/>
                </a:cubicBezTo>
                <a:lnTo>
                  <a:pt x="5600700" y="1028700"/>
                </a:lnTo>
                <a:cubicBezTo>
                  <a:pt x="5600700" y="1091784"/>
                  <a:pt x="5549484" y="1143000"/>
                  <a:pt x="5486400" y="1143000"/>
                </a:cubicBezTo>
                <a:lnTo>
                  <a:pt x="114300" y="1143000"/>
                </a:lnTo>
                <a:cubicBezTo>
                  <a:pt x="51216" y="1143000"/>
                  <a:pt x="0" y="1091784"/>
                  <a:pt x="0" y="1028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20" name="Shape 18"/>
          <p:cNvSpPr/>
          <p:nvPr/>
        </p:nvSpPr>
        <p:spPr>
          <a:xfrm>
            <a:off x="578644" y="54006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1" name="Text 19"/>
          <p:cNvSpPr/>
          <p:nvPr/>
        </p:nvSpPr>
        <p:spPr>
          <a:xfrm>
            <a:off x="752475" y="5353050"/>
            <a:ext cx="516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"Light" Version?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33400" y="569595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Light version contains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essential tools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needed for certificate creation. The full version includes extra development files not required for this task.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10300" y="1219200"/>
            <a:ext cx="5600700" cy="5124450"/>
          </a:xfrm>
          <a:custGeom>
            <a:avLst/>
            <a:gdLst/>
            <a:ahLst/>
            <a:cxnLst/>
            <a:rect l="l" t="t" r="r" b="b"/>
            <a:pathLst>
              <a:path w="5600700" h="5124450">
                <a:moveTo>
                  <a:pt x="114275" y="0"/>
                </a:moveTo>
                <a:lnTo>
                  <a:pt x="5486425" y="0"/>
                </a:lnTo>
                <a:cubicBezTo>
                  <a:pt x="5549537" y="0"/>
                  <a:pt x="5600700" y="51163"/>
                  <a:pt x="5600700" y="114275"/>
                </a:cubicBezTo>
                <a:lnTo>
                  <a:pt x="5600700" y="5010175"/>
                </a:lnTo>
                <a:cubicBezTo>
                  <a:pt x="5600700" y="5073287"/>
                  <a:pt x="5549537" y="5124450"/>
                  <a:pt x="5486425" y="5124450"/>
                </a:cubicBezTo>
                <a:lnTo>
                  <a:pt x="114275" y="5124450"/>
                </a:lnTo>
                <a:cubicBezTo>
                  <a:pt x="51163" y="5124450"/>
                  <a:pt x="0" y="5073287"/>
                  <a:pt x="0" y="5010175"/>
                </a:cubicBezTo>
                <a:lnTo>
                  <a:pt x="0" y="114275"/>
                </a:lnTo>
                <a:cubicBezTo>
                  <a:pt x="0" y="51205"/>
                  <a:pt x="51205" y="0"/>
                  <a:pt x="11427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6429375" y="1447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5" name="Text 23"/>
          <p:cNvSpPr/>
          <p:nvPr/>
        </p:nvSpPr>
        <p:spPr>
          <a:xfrm>
            <a:off x="6686550" y="1409700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Installation Steps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400800" y="1866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7" name="Text 25"/>
          <p:cNvSpPr/>
          <p:nvPr/>
        </p:nvSpPr>
        <p:spPr>
          <a:xfrm>
            <a:off x="6362700" y="18669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19900" y="1866900"/>
            <a:ext cx="3838575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Download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Win64 OpenSSL v3.6.1 Light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(EXE version)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00800" y="228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0" name="Text 28"/>
          <p:cNvSpPr/>
          <p:nvPr/>
        </p:nvSpPr>
        <p:spPr>
          <a:xfrm>
            <a:off x="6362700" y="22860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19900" y="2286000"/>
            <a:ext cx="2419350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 the installer as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Administrator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00800" y="27051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3" name="Text 31"/>
          <p:cNvSpPr/>
          <p:nvPr/>
        </p:nvSpPr>
        <p:spPr>
          <a:xfrm>
            <a:off x="6362700" y="27051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19900" y="2705100"/>
            <a:ext cx="2085975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 the license agreement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00800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6" name="Text 34"/>
          <p:cNvSpPr/>
          <p:nvPr/>
        </p:nvSpPr>
        <p:spPr>
          <a:xfrm>
            <a:off x="6362700" y="31242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19900" y="3124200"/>
            <a:ext cx="4543425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default installation path: </a:t>
            </a:r>
            <a:pPr>
              <a:lnSpc>
                <a:spcPct val="130000"/>
              </a:lnSpc>
            </a:pPr>
            <a:r>
              <a:rPr lang="en-US" sz="1050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C:\Program Files\OpenSSL-Win64\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400800" y="35433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9" name="Text 37"/>
          <p:cNvSpPr/>
          <p:nvPr/>
        </p:nvSpPr>
        <p:spPr>
          <a:xfrm>
            <a:off x="6362700" y="35433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19900" y="3581400"/>
            <a:ext cx="3581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When asked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"Copy OpenSSL DLLs to:"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Select: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838950" y="3886200"/>
            <a:ext cx="3486150" cy="381000"/>
          </a:xfrm>
          <a:custGeom>
            <a:avLst/>
            <a:gdLst/>
            <a:ahLst/>
            <a:cxnLst/>
            <a:rect l="l" t="t" r="r" b="b"/>
            <a:pathLst>
              <a:path w="3486150" h="381000">
                <a:moveTo>
                  <a:pt x="38100" y="0"/>
                </a:moveTo>
                <a:lnTo>
                  <a:pt x="3409950" y="0"/>
                </a:lnTo>
                <a:cubicBezTo>
                  <a:pt x="3452006" y="0"/>
                  <a:pt x="3486150" y="34144"/>
                  <a:pt x="3486150" y="76200"/>
                </a:cubicBezTo>
                <a:lnTo>
                  <a:pt x="3486150" y="304800"/>
                </a:lnTo>
                <a:cubicBezTo>
                  <a:pt x="3486150" y="346856"/>
                  <a:pt x="3452006" y="381000"/>
                  <a:pt x="340995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838950" y="38862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3810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3" name="Text 41"/>
          <p:cNvSpPr/>
          <p:nvPr/>
        </p:nvSpPr>
        <p:spPr>
          <a:xfrm>
            <a:off x="6934200" y="3962400"/>
            <a:ext cx="339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"The Windows system directory"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00800" y="43815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5" name="Text 43"/>
          <p:cNvSpPr/>
          <p:nvPr/>
        </p:nvSpPr>
        <p:spPr>
          <a:xfrm>
            <a:off x="6362700" y="43815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19900" y="4381500"/>
            <a:ext cx="1743075" cy="266700"/>
          </a:xfrm>
          <a:prstGeom prst="rect">
            <a:avLst/>
          </a:prstGeom>
          <a:noFill/>
          <a:ln/>
        </p:spPr>
        <p:txBody>
          <a:bodyPr wrap="square" lIns="0" tIns="3810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the installation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419850" y="4838700"/>
            <a:ext cx="5200650" cy="457200"/>
          </a:xfrm>
          <a:custGeom>
            <a:avLst/>
            <a:gdLst/>
            <a:ahLst/>
            <a:cxnLst/>
            <a:rect l="l" t="t" r="r" b="b"/>
            <a:pathLst>
              <a:path w="5200650" h="457200">
                <a:moveTo>
                  <a:pt x="38100" y="0"/>
                </a:moveTo>
                <a:lnTo>
                  <a:pt x="5124448" y="0"/>
                </a:lnTo>
                <a:cubicBezTo>
                  <a:pt x="5166533" y="0"/>
                  <a:pt x="5200650" y="34117"/>
                  <a:pt x="5200650" y="76202"/>
                </a:cubicBezTo>
                <a:lnTo>
                  <a:pt x="5200650" y="380998"/>
                </a:lnTo>
                <a:cubicBezTo>
                  <a:pt x="5200650" y="423083"/>
                  <a:pt x="5166533" y="457200"/>
                  <a:pt x="51244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419850" y="48387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9" name="Shape 47"/>
          <p:cNvSpPr/>
          <p:nvPr/>
        </p:nvSpPr>
        <p:spPr>
          <a:xfrm>
            <a:off x="6572250" y="4991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50" name="Text 48"/>
          <p:cNvSpPr/>
          <p:nvPr/>
        </p:nvSpPr>
        <p:spPr>
          <a:xfrm>
            <a:off x="6800850" y="49530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Installation complete!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OpenSSL is now ready to use.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6047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spc="55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631528"/>
            <a:ext cx="11648184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Folder Structure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8391" y="1122717"/>
            <a:ext cx="5622354" cy="1385853"/>
          </a:xfrm>
          <a:custGeom>
            <a:avLst/>
            <a:gdLst/>
            <a:ahLst/>
            <a:cxnLst/>
            <a:rect l="l" t="t" r="r" b="b"/>
            <a:pathLst>
              <a:path w="5622354" h="1385853">
                <a:moveTo>
                  <a:pt x="35085" y="0"/>
                </a:moveTo>
                <a:lnTo>
                  <a:pt x="5517098" y="0"/>
                </a:lnTo>
                <a:cubicBezTo>
                  <a:pt x="5575229" y="0"/>
                  <a:pt x="5622354" y="47125"/>
                  <a:pt x="5622354" y="105256"/>
                </a:cubicBezTo>
                <a:lnTo>
                  <a:pt x="5622354" y="1280598"/>
                </a:lnTo>
                <a:cubicBezTo>
                  <a:pt x="5622354" y="1338729"/>
                  <a:pt x="5575229" y="1385853"/>
                  <a:pt x="5517098" y="1385853"/>
                </a:cubicBezTo>
                <a:lnTo>
                  <a:pt x="35085" y="1385853"/>
                </a:lnTo>
                <a:cubicBezTo>
                  <a:pt x="15708" y="1385853"/>
                  <a:pt x="0" y="1370145"/>
                  <a:pt x="0" y="1350768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68391" y="1122717"/>
            <a:ext cx="35085" cy="1385853"/>
          </a:xfrm>
          <a:custGeom>
            <a:avLst/>
            <a:gdLst/>
            <a:ahLst/>
            <a:cxnLst/>
            <a:rect l="l" t="t" r="r" b="b"/>
            <a:pathLst>
              <a:path w="35085" h="1385853">
                <a:moveTo>
                  <a:pt x="35085" y="0"/>
                </a:moveTo>
                <a:lnTo>
                  <a:pt x="35085" y="0"/>
                </a:lnTo>
                <a:lnTo>
                  <a:pt x="35085" y="1385853"/>
                </a:lnTo>
                <a:lnTo>
                  <a:pt x="35085" y="1385853"/>
                </a:lnTo>
                <a:cubicBezTo>
                  <a:pt x="15708" y="1385853"/>
                  <a:pt x="0" y="1370145"/>
                  <a:pt x="0" y="1350768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72322" y="1333226"/>
            <a:ext cx="197353" cy="175424"/>
          </a:xfrm>
          <a:custGeom>
            <a:avLst/>
            <a:gdLst/>
            <a:ahLst/>
            <a:cxnLst/>
            <a:rect l="l" t="t" r="r" b="b"/>
            <a:pathLst>
              <a:path w="197353" h="175424">
                <a:moveTo>
                  <a:pt x="19187" y="77296"/>
                </a:moveTo>
                <a:lnTo>
                  <a:pt x="11101" y="101486"/>
                </a:lnTo>
                <a:lnTo>
                  <a:pt x="11101" y="32892"/>
                </a:lnTo>
                <a:cubicBezTo>
                  <a:pt x="11101" y="20797"/>
                  <a:pt x="20934" y="10964"/>
                  <a:pt x="33029" y="10964"/>
                </a:cubicBezTo>
                <a:lnTo>
                  <a:pt x="80551" y="10964"/>
                </a:lnTo>
                <a:cubicBezTo>
                  <a:pt x="85280" y="10964"/>
                  <a:pt x="89905" y="12506"/>
                  <a:pt x="93708" y="15350"/>
                </a:cubicBezTo>
                <a:lnTo>
                  <a:pt x="106865" y="25217"/>
                </a:lnTo>
                <a:cubicBezTo>
                  <a:pt x="108749" y="26656"/>
                  <a:pt x="111079" y="27410"/>
                  <a:pt x="113443" y="27410"/>
                </a:cubicBezTo>
                <a:lnTo>
                  <a:pt x="153633" y="27410"/>
                </a:lnTo>
                <a:cubicBezTo>
                  <a:pt x="165728" y="27410"/>
                  <a:pt x="175562" y="37243"/>
                  <a:pt x="175562" y="49338"/>
                </a:cubicBezTo>
                <a:lnTo>
                  <a:pt x="175562" y="54820"/>
                </a:lnTo>
                <a:lnTo>
                  <a:pt x="50366" y="54820"/>
                </a:lnTo>
                <a:cubicBezTo>
                  <a:pt x="36216" y="54820"/>
                  <a:pt x="23641" y="63865"/>
                  <a:pt x="19153" y="77296"/>
                </a:cubicBezTo>
                <a:close/>
                <a:moveTo>
                  <a:pt x="163707" y="153496"/>
                </a:moveTo>
                <a:lnTo>
                  <a:pt x="33920" y="153496"/>
                </a:lnTo>
                <a:cubicBezTo>
                  <a:pt x="22682" y="153496"/>
                  <a:pt x="14767" y="142498"/>
                  <a:pt x="18330" y="131842"/>
                </a:cubicBezTo>
                <a:lnTo>
                  <a:pt x="34777" y="82504"/>
                </a:lnTo>
                <a:cubicBezTo>
                  <a:pt x="37004" y="75789"/>
                  <a:pt x="43308" y="71266"/>
                  <a:pt x="50366" y="71266"/>
                </a:cubicBezTo>
                <a:lnTo>
                  <a:pt x="180153" y="71266"/>
                </a:lnTo>
                <a:cubicBezTo>
                  <a:pt x="191391" y="71266"/>
                  <a:pt x="199305" y="82264"/>
                  <a:pt x="195742" y="92920"/>
                </a:cubicBezTo>
                <a:lnTo>
                  <a:pt x="179296" y="142258"/>
                </a:lnTo>
                <a:cubicBezTo>
                  <a:pt x="177069" y="148974"/>
                  <a:pt x="170765" y="153496"/>
                  <a:pt x="163707" y="153496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80639" y="1298141"/>
            <a:ext cx="512239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Create These Folders?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1358" y="1648990"/>
            <a:ext cx="5324132" cy="684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OpenSSL does not create output folders automatically. These folders help </a:t>
            </a:r>
            <a:pPr>
              <a:lnSpc>
                <a:spcPct val="140000"/>
              </a:lnSpc>
            </a:pPr>
            <a:r>
              <a:rPr lang="en-US" sz="11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organize your certificate files</a:t>
            </a:r>
            <a:pPr>
              <a:lnSpc>
                <a:spcPct val="14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match the official Trellix documentation structure for easy management and backup.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8391" y="2648909"/>
            <a:ext cx="5622354" cy="1333226"/>
          </a:xfrm>
          <a:custGeom>
            <a:avLst/>
            <a:gdLst/>
            <a:ahLst/>
            <a:cxnLst/>
            <a:rect l="l" t="t" r="r" b="b"/>
            <a:pathLst>
              <a:path w="5622354" h="1333226">
                <a:moveTo>
                  <a:pt x="35085" y="0"/>
                </a:moveTo>
                <a:lnTo>
                  <a:pt x="5517096" y="0"/>
                </a:lnTo>
                <a:cubicBezTo>
                  <a:pt x="5575228" y="0"/>
                  <a:pt x="5622354" y="47126"/>
                  <a:pt x="5622354" y="105258"/>
                </a:cubicBezTo>
                <a:lnTo>
                  <a:pt x="5622354" y="1227968"/>
                </a:lnTo>
                <a:cubicBezTo>
                  <a:pt x="5622354" y="1286100"/>
                  <a:pt x="5575228" y="1333226"/>
                  <a:pt x="5517096" y="1333226"/>
                </a:cubicBezTo>
                <a:lnTo>
                  <a:pt x="35085" y="1333226"/>
                </a:lnTo>
                <a:cubicBezTo>
                  <a:pt x="15708" y="1333226"/>
                  <a:pt x="0" y="1317518"/>
                  <a:pt x="0" y="1298141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368391" y="2648909"/>
            <a:ext cx="35085" cy="1333226"/>
          </a:xfrm>
          <a:custGeom>
            <a:avLst/>
            <a:gdLst/>
            <a:ahLst/>
            <a:cxnLst/>
            <a:rect l="l" t="t" r="r" b="b"/>
            <a:pathLst>
              <a:path w="35085" h="1333226">
                <a:moveTo>
                  <a:pt x="35085" y="0"/>
                </a:moveTo>
                <a:lnTo>
                  <a:pt x="35085" y="0"/>
                </a:lnTo>
                <a:lnTo>
                  <a:pt x="35085" y="1333226"/>
                </a:lnTo>
                <a:lnTo>
                  <a:pt x="35085" y="1333226"/>
                </a:lnTo>
                <a:cubicBezTo>
                  <a:pt x="15708" y="1333226"/>
                  <a:pt x="0" y="1317518"/>
                  <a:pt x="0" y="1298141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1" name="Shape 9"/>
          <p:cNvSpPr/>
          <p:nvPr/>
        </p:nvSpPr>
        <p:spPr>
          <a:xfrm>
            <a:off x="583286" y="2859419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3221" y="40635"/>
                </a:moveTo>
                <a:cubicBezTo>
                  <a:pt x="-1062" y="36353"/>
                  <a:pt x="-1062" y="29397"/>
                  <a:pt x="3221" y="25114"/>
                </a:cubicBezTo>
                <a:cubicBezTo>
                  <a:pt x="7504" y="20832"/>
                  <a:pt x="14459" y="20832"/>
                  <a:pt x="18742" y="25114"/>
                </a:cubicBezTo>
                <a:lnTo>
                  <a:pt x="73562" y="79935"/>
                </a:lnTo>
                <a:cubicBezTo>
                  <a:pt x="77845" y="84217"/>
                  <a:pt x="77845" y="91173"/>
                  <a:pt x="73562" y="95456"/>
                </a:cubicBezTo>
                <a:lnTo>
                  <a:pt x="18742" y="150276"/>
                </a:lnTo>
                <a:cubicBezTo>
                  <a:pt x="14459" y="154559"/>
                  <a:pt x="7504" y="154559"/>
                  <a:pt x="3221" y="150276"/>
                </a:cubicBezTo>
                <a:cubicBezTo>
                  <a:pt x="-1062" y="145993"/>
                  <a:pt x="-1062" y="139038"/>
                  <a:pt x="3221" y="134755"/>
                </a:cubicBezTo>
                <a:lnTo>
                  <a:pt x="50263" y="87712"/>
                </a:lnTo>
                <a:lnTo>
                  <a:pt x="3221" y="40635"/>
                </a:lnTo>
                <a:close/>
                <a:moveTo>
                  <a:pt x="76748" y="131568"/>
                </a:moveTo>
                <a:lnTo>
                  <a:pt x="164460" y="131568"/>
                </a:lnTo>
                <a:cubicBezTo>
                  <a:pt x="170525" y="131568"/>
                  <a:pt x="175424" y="136468"/>
                  <a:pt x="175424" y="142532"/>
                </a:cubicBezTo>
                <a:cubicBezTo>
                  <a:pt x="175424" y="148597"/>
                  <a:pt x="170525" y="153496"/>
                  <a:pt x="164460" y="153496"/>
                </a:cubicBezTo>
                <a:lnTo>
                  <a:pt x="76748" y="153496"/>
                </a:lnTo>
                <a:cubicBezTo>
                  <a:pt x="70684" y="153496"/>
                  <a:pt x="65784" y="148597"/>
                  <a:pt x="65784" y="142532"/>
                </a:cubicBezTo>
                <a:cubicBezTo>
                  <a:pt x="65784" y="136468"/>
                  <a:pt x="70684" y="131568"/>
                  <a:pt x="76748" y="131568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2" name="Text 10"/>
          <p:cNvSpPr/>
          <p:nvPr/>
        </p:nvSpPr>
        <p:spPr>
          <a:xfrm>
            <a:off x="780639" y="2824334"/>
            <a:ext cx="512239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Open Command Prompt as Administrator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1358" y="3175183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140340" y="0"/>
                </a:moveTo>
                <a:lnTo>
                  <a:pt x="140340" y="0"/>
                </a:lnTo>
                <a:cubicBezTo>
                  <a:pt x="217795" y="0"/>
                  <a:pt x="280679" y="62884"/>
                  <a:pt x="280679" y="140340"/>
                </a:cubicBezTo>
                <a:lnTo>
                  <a:pt x="280679" y="140340"/>
                </a:lnTo>
                <a:cubicBezTo>
                  <a:pt x="280679" y="217795"/>
                  <a:pt x="217795" y="280679"/>
                  <a:pt x="140340" y="280679"/>
                </a:cubicBezTo>
                <a:lnTo>
                  <a:pt x="140340" y="280679"/>
                </a:lnTo>
                <a:cubicBezTo>
                  <a:pt x="62884" y="280679"/>
                  <a:pt x="0" y="217795"/>
                  <a:pt x="0" y="140340"/>
                </a:cubicBezTo>
                <a:lnTo>
                  <a:pt x="0" y="140340"/>
                </a:lnTo>
                <a:cubicBezTo>
                  <a:pt x="0" y="62884"/>
                  <a:pt x="62884" y="0"/>
                  <a:pt x="14034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4" name="Text 12"/>
          <p:cNvSpPr/>
          <p:nvPr/>
        </p:nvSpPr>
        <p:spPr>
          <a:xfrm>
            <a:off x="526273" y="3175183"/>
            <a:ext cx="350849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47292" y="3175183"/>
            <a:ext cx="982377" cy="245594"/>
          </a:xfrm>
          <a:prstGeom prst="rect">
            <a:avLst/>
          </a:prstGeom>
          <a:noFill/>
          <a:ln/>
        </p:spPr>
        <p:txBody>
          <a:bodyPr wrap="square" lIns="0" tIns="35085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Press </a:t>
            </a:r>
            <a:pPr>
              <a:lnSpc>
                <a:spcPct val="120000"/>
              </a:lnSpc>
            </a:pPr>
            <a:r>
              <a:rPr lang="en-US" sz="11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 + X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1358" y="3526032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140340" y="0"/>
                </a:moveTo>
                <a:lnTo>
                  <a:pt x="140340" y="0"/>
                </a:lnTo>
                <a:cubicBezTo>
                  <a:pt x="217795" y="0"/>
                  <a:pt x="280679" y="62884"/>
                  <a:pt x="280679" y="140340"/>
                </a:cubicBezTo>
                <a:lnTo>
                  <a:pt x="280679" y="140340"/>
                </a:lnTo>
                <a:cubicBezTo>
                  <a:pt x="280679" y="217795"/>
                  <a:pt x="217795" y="280679"/>
                  <a:pt x="140340" y="280679"/>
                </a:cubicBezTo>
                <a:lnTo>
                  <a:pt x="140340" y="280679"/>
                </a:lnTo>
                <a:cubicBezTo>
                  <a:pt x="62884" y="280679"/>
                  <a:pt x="0" y="217795"/>
                  <a:pt x="0" y="140340"/>
                </a:cubicBezTo>
                <a:lnTo>
                  <a:pt x="0" y="140340"/>
                </a:lnTo>
                <a:cubicBezTo>
                  <a:pt x="0" y="62884"/>
                  <a:pt x="62884" y="0"/>
                  <a:pt x="14034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7" name="Text 15"/>
          <p:cNvSpPr/>
          <p:nvPr/>
        </p:nvSpPr>
        <p:spPr>
          <a:xfrm>
            <a:off x="526273" y="3526032"/>
            <a:ext cx="350849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47292" y="3526032"/>
            <a:ext cx="4561036" cy="245594"/>
          </a:xfrm>
          <a:prstGeom prst="rect">
            <a:avLst/>
          </a:prstGeom>
          <a:noFill/>
          <a:ln/>
        </p:spPr>
        <p:txBody>
          <a:bodyPr wrap="square" lIns="0" tIns="35085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</a:t>
            </a:r>
            <a:pPr>
              <a:lnSpc>
                <a:spcPct val="120000"/>
              </a:lnSpc>
            </a:pPr>
            <a:r>
              <a:rPr lang="en-US" sz="11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"Windows Terminal (Admin)"</a:t>
            </a:r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 </a:t>
            </a:r>
            <a:pPr>
              <a:lnSpc>
                <a:spcPct val="120000"/>
              </a:lnSpc>
            </a:pPr>
            <a:r>
              <a:rPr lang="en-US" sz="11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"Command Prompt (Admin)"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0849" y="4122475"/>
            <a:ext cx="5639896" cy="2210348"/>
          </a:xfrm>
          <a:custGeom>
            <a:avLst/>
            <a:gdLst/>
            <a:ahLst/>
            <a:cxnLst/>
            <a:rect l="l" t="t" r="r" b="b"/>
            <a:pathLst>
              <a:path w="5639896" h="2210348">
                <a:moveTo>
                  <a:pt x="105257" y="0"/>
                </a:moveTo>
                <a:lnTo>
                  <a:pt x="5534640" y="0"/>
                </a:lnTo>
                <a:cubicBezTo>
                  <a:pt x="5592771" y="0"/>
                  <a:pt x="5639896" y="47125"/>
                  <a:pt x="5639896" y="105257"/>
                </a:cubicBezTo>
                <a:lnTo>
                  <a:pt x="5639896" y="2105091"/>
                </a:lnTo>
                <a:cubicBezTo>
                  <a:pt x="5639896" y="2163223"/>
                  <a:pt x="5592771" y="2210348"/>
                  <a:pt x="5534640" y="2210348"/>
                </a:cubicBezTo>
                <a:lnTo>
                  <a:pt x="105257" y="2210348"/>
                </a:lnTo>
                <a:cubicBezTo>
                  <a:pt x="47125" y="2210348"/>
                  <a:pt x="0" y="2163223"/>
                  <a:pt x="0" y="2105091"/>
                </a:cubicBezTo>
                <a:lnTo>
                  <a:pt x="0" y="105257"/>
                </a:lnTo>
                <a:cubicBezTo>
                  <a:pt x="0" y="47164"/>
                  <a:pt x="47164" y="0"/>
                  <a:pt x="105257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20" name="Shape 18"/>
          <p:cNvSpPr/>
          <p:nvPr/>
        </p:nvSpPr>
        <p:spPr>
          <a:xfrm>
            <a:off x="537237" y="4332984"/>
            <a:ext cx="197353" cy="175424"/>
          </a:xfrm>
          <a:custGeom>
            <a:avLst/>
            <a:gdLst/>
            <a:ahLst/>
            <a:cxnLst/>
            <a:rect l="l" t="t" r="r" b="b"/>
            <a:pathLst>
              <a:path w="197353" h="175424">
                <a:moveTo>
                  <a:pt x="123619" y="411"/>
                </a:moveTo>
                <a:cubicBezTo>
                  <a:pt x="117795" y="-1268"/>
                  <a:pt x="111730" y="2124"/>
                  <a:pt x="110051" y="7949"/>
                </a:cubicBezTo>
                <a:lnTo>
                  <a:pt x="66195" y="161445"/>
                </a:lnTo>
                <a:cubicBezTo>
                  <a:pt x="64516" y="167270"/>
                  <a:pt x="67908" y="173334"/>
                  <a:pt x="73733" y="175013"/>
                </a:cubicBezTo>
                <a:cubicBezTo>
                  <a:pt x="79558" y="176692"/>
                  <a:pt x="85622" y="173300"/>
                  <a:pt x="87301" y="167476"/>
                </a:cubicBezTo>
                <a:lnTo>
                  <a:pt x="131157" y="13979"/>
                </a:lnTo>
                <a:cubicBezTo>
                  <a:pt x="132836" y="8154"/>
                  <a:pt x="129444" y="2090"/>
                  <a:pt x="123619" y="411"/>
                </a:cubicBezTo>
                <a:close/>
                <a:moveTo>
                  <a:pt x="145753" y="47043"/>
                </a:moveTo>
                <a:cubicBezTo>
                  <a:pt x="141470" y="51325"/>
                  <a:pt x="141470" y="58281"/>
                  <a:pt x="145753" y="62563"/>
                </a:cubicBezTo>
                <a:lnTo>
                  <a:pt x="170902" y="87712"/>
                </a:lnTo>
                <a:lnTo>
                  <a:pt x="145753" y="112861"/>
                </a:lnTo>
                <a:cubicBezTo>
                  <a:pt x="141470" y="117144"/>
                  <a:pt x="141470" y="124099"/>
                  <a:pt x="145753" y="128382"/>
                </a:cubicBezTo>
                <a:cubicBezTo>
                  <a:pt x="150036" y="132665"/>
                  <a:pt x="156991" y="132665"/>
                  <a:pt x="161274" y="128382"/>
                </a:cubicBezTo>
                <a:lnTo>
                  <a:pt x="194166" y="95490"/>
                </a:lnTo>
                <a:cubicBezTo>
                  <a:pt x="198449" y="91207"/>
                  <a:pt x="198449" y="84252"/>
                  <a:pt x="194166" y="79969"/>
                </a:cubicBezTo>
                <a:lnTo>
                  <a:pt x="161274" y="47077"/>
                </a:lnTo>
                <a:cubicBezTo>
                  <a:pt x="156991" y="42794"/>
                  <a:pt x="150036" y="42794"/>
                  <a:pt x="145753" y="47077"/>
                </a:cubicBezTo>
                <a:close/>
                <a:moveTo>
                  <a:pt x="51634" y="47043"/>
                </a:moveTo>
                <a:cubicBezTo>
                  <a:pt x="47351" y="42760"/>
                  <a:pt x="40396" y="42760"/>
                  <a:pt x="36113" y="47043"/>
                </a:cubicBezTo>
                <a:lnTo>
                  <a:pt x="3221" y="79935"/>
                </a:lnTo>
                <a:cubicBezTo>
                  <a:pt x="-1062" y="84217"/>
                  <a:pt x="-1062" y="91173"/>
                  <a:pt x="3221" y="95456"/>
                </a:cubicBezTo>
                <a:lnTo>
                  <a:pt x="36113" y="128348"/>
                </a:lnTo>
                <a:cubicBezTo>
                  <a:pt x="40396" y="132630"/>
                  <a:pt x="47351" y="132630"/>
                  <a:pt x="51634" y="128348"/>
                </a:cubicBezTo>
                <a:cubicBezTo>
                  <a:pt x="55917" y="124065"/>
                  <a:pt x="55917" y="117110"/>
                  <a:pt x="51634" y="112827"/>
                </a:cubicBezTo>
                <a:lnTo>
                  <a:pt x="26485" y="87712"/>
                </a:lnTo>
                <a:lnTo>
                  <a:pt x="51599" y="62563"/>
                </a:lnTo>
                <a:cubicBezTo>
                  <a:pt x="55882" y="58281"/>
                  <a:pt x="55882" y="51325"/>
                  <a:pt x="51599" y="47043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1" name="Text 19"/>
          <p:cNvSpPr/>
          <p:nvPr/>
        </p:nvSpPr>
        <p:spPr>
          <a:xfrm>
            <a:off x="745554" y="4297899"/>
            <a:ext cx="515747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Run These Commands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5045" y="4657519"/>
            <a:ext cx="5271505" cy="438561"/>
          </a:xfrm>
          <a:custGeom>
            <a:avLst/>
            <a:gdLst/>
            <a:ahLst/>
            <a:cxnLst/>
            <a:rect l="l" t="t" r="r" b="b"/>
            <a:pathLst>
              <a:path w="5271505" h="438561">
                <a:moveTo>
                  <a:pt x="70170" y="0"/>
                </a:moveTo>
                <a:lnTo>
                  <a:pt x="5201335" y="0"/>
                </a:lnTo>
                <a:cubicBezTo>
                  <a:pt x="5240089" y="0"/>
                  <a:pt x="5271505" y="31416"/>
                  <a:pt x="5271505" y="70170"/>
                </a:cubicBezTo>
                <a:lnTo>
                  <a:pt x="5271505" y="368391"/>
                </a:lnTo>
                <a:cubicBezTo>
                  <a:pt x="5271505" y="407145"/>
                  <a:pt x="5240089" y="438561"/>
                  <a:pt x="5201335" y="438561"/>
                </a:cubicBezTo>
                <a:lnTo>
                  <a:pt x="70170" y="438561"/>
                </a:lnTo>
                <a:cubicBezTo>
                  <a:pt x="31416" y="438561"/>
                  <a:pt x="0" y="407145"/>
                  <a:pt x="0" y="368391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5255" dist="35085" dir="5400000">
              <a:srgbClr val="000000">
                <a:alpha val="30196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649071" y="4771545"/>
            <a:ext cx="511362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35045" y="5183793"/>
            <a:ext cx="5271505" cy="438561"/>
          </a:xfrm>
          <a:custGeom>
            <a:avLst/>
            <a:gdLst/>
            <a:ahLst/>
            <a:cxnLst/>
            <a:rect l="l" t="t" r="r" b="b"/>
            <a:pathLst>
              <a:path w="5271505" h="438561">
                <a:moveTo>
                  <a:pt x="70170" y="0"/>
                </a:moveTo>
                <a:lnTo>
                  <a:pt x="5201335" y="0"/>
                </a:lnTo>
                <a:cubicBezTo>
                  <a:pt x="5240089" y="0"/>
                  <a:pt x="5271505" y="31416"/>
                  <a:pt x="5271505" y="70170"/>
                </a:cubicBezTo>
                <a:lnTo>
                  <a:pt x="5271505" y="368391"/>
                </a:lnTo>
                <a:cubicBezTo>
                  <a:pt x="5271505" y="407145"/>
                  <a:pt x="5240089" y="438561"/>
                  <a:pt x="5201335" y="438561"/>
                </a:cubicBezTo>
                <a:lnTo>
                  <a:pt x="70170" y="438561"/>
                </a:lnTo>
                <a:cubicBezTo>
                  <a:pt x="31416" y="438561"/>
                  <a:pt x="0" y="407145"/>
                  <a:pt x="0" y="368391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5255" dist="35085" dir="5400000">
              <a:srgbClr val="000000">
                <a:alpha val="3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649071" y="5297819"/>
            <a:ext cx="511362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C:\ssl\certs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5045" y="5710066"/>
            <a:ext cx="5271505" cy="438561"/>
          </a:xfrm>
          <a:custGeom>
            <a:avLst/>
            <a:gdLst/>
            <a:ahLst/>
            <a:cxnLst/>
            <a:rect l="l" t="t" r="r" b="b"/>
            <a:pathLst>
              <a:path w="5271505" h="438561">
                <a:moveTo>
                  <a:pt x="70170" y="0"/>
                </a:moveTo>
                <a:lnTo>
                  <a:pt x="5201335" y="0"/>
                </a:lnTo>
                <a:cubicBezTo>
                  <a:pt x="5240089" y="0"/>
                  <a:pt x="5271505" y="31416"/>
                  <a:pt x="5271505" y="70170"/>
                </a:cubicBezTo>
                <a:lnTo>
                  <a:pt x="5271505" y="368391"/>
                </a:lnTo>
                <a:cubicBezTo>
                  <a:pt x="5271505" y="407145"/>
                  <a:pt x="5240089" y="438561"/>
                  <a:pt x="5201335" y="438561"/>
                </a:cubicBezTo>
                <a:lnTo>
                  <a:pt x="70170" y="438561"/>
                </a:lnTo>
                <a:cubicBezTo>
                  <a:pt x="31416" y="438561"/>
                  <a:pt x="0" y="407145"/>
                  <a:pt x="0" y="368391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105255" dist="35085" dir="5400000">
              <a:srgbClr val="000000">
                <a:alpha val="30196"/>
              </a:srgbClr>
            </a:outerShdw>
          </a:effectLst>
        </p:spPr>
      </p:sp>
      <p:sp>
        <p:nvSpPr>
          <p:cNvPr id="27" name="Text 25"/>
          <p:cNvSpPr/>
          <p:nvPr/>
        </p:nvSpPr>
        <p:spPr>
          <a:xfrm>
            <a:off x="649071" y="5824092"/>
            <a:ext cx="511362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mkdir C:\ssl\keys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02169" y="1122717"/>
            <a:ext cx="5639896" cy="5210106"/>
          </a:xfrm>
          <a:custGeom>
            <a:avLst/>
            <a:gdLst/>
            <a:ahLst/>
            <a:cxnLst/>
            <a:rect l="l" t="t" r="r" b="b"/>
            <a:pathLst>
              <a:path w="5639896" h="5210106">
                <a:moveTo>
                  <a:pt x="105244" y="0"/>
                </a:moveTo>
                <a:lnTo>
                  <a:pt x="5534652" y="0"/>
                </a:lnTo>
                <a:cubicBezTo>
                  <a:pt x="5592777" y="0"/>
                  <a:pt x="5639896" y="47119"/>
                  <a:pt x="5639896" y="105244"/>
                </a:cubicBezTo>
                <a:lnTo>
                  <a:pt x="5639896" y="5104862"/>
                </a:lnTo>
                <a:cubicBezTo>
                  <a:pt x="5639896" y="5162987"/>
                  <a:pt x="5592777" y="5210106"/>
                  <a:pt x="5534652" y="5210106"/>
                </a:cubicBezTo>
                <a:lnTo>
                  <a:pt x="105244" y="5210106"/>
                </a:lnTo>
                <a:cubicBezTo>
                  <a:pt x="47119" y="5210106"/>
                  <a:pt x="0" y="5162987"/>
                  <a:pt x="0" y="5104862"/>
                </a:cubicBezTo>
                <a:lnTo>
                  <a:pt x="0" y="105244"/>
                </a:lnTo>
                <a:cubicBezTo>
                  <a:pt x="0" y="47119"/>
                  <a:pt x="47119" y="0"/>
                  <a:pt x="105244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403907" y="1333226"/>
            <a:ext cx="210509" cy="210509"/>
          </a:xfrm>
          <a:custGeom>
            <a:avLst/>
            <a:gdLst/>
            <a:ahLst/>
            <a:cxnLst/>
            <a:rect l="l" t="t" r="r" b="b"/>
            <a:pathLst>
              <a:path w="210509" h="210509">
                <a:moveTo>
                  <a:pt x="78941" y="26314"/>
                </a:moveTo>
                <a:cubicBezTo>
                  <a:pt x="78941" y="19036"/>
                  <a:pt x="84820" y="13157"/>
                  <a:pt x="92098" y="13157"/>
                </a:cubicBezTo>
                <a:lnTo>
                  <a:pt x="118412" y="13157"/>
                </a:lnTo>
                <a:cubicBezTo>
                  <a:pt x="125689" y="13157"/>
                  <a:pt x="131568" y="19036"/>
                  <a:pt x="131568" y="26314"/>
                </a:cubicBezTo>
                <a:lnTo>
                  <a:pt x="131568" y="52627"/>
                </a:lnTo>
                <a:cubicBezTo>
                  <a:pt x="131568" y="59905"/>
                  <a:pt x="125689" y="65784"/>
                  <a:pt x="118412" y="65784"/>
                </a:cubicBezTo>
                <a:lnTo>
                  <a:pt x="115122" y="65784"/>
                </a:lnTo>
                <a:lnTo>
                  <a:pt x="115122" y="92098"/>
                </a:lnTo>
                <a:lnTo>
                  <a:pt x="164460" y="92098"/>
                </a:lnTo>
                <a:cubicBezTo>
                  <a:pt x="180824" y="92098"/>
                  <a:pt x="194063" y="105337"/>
                  <a:pt x="194063" y="121701"/>
                </a:cubicBezTo>
                <a:lnTo>
                  <a:pt x="194063" y="144725"/>
                </a:lnTo>
                <a:lnTo>
                  <a:pt x="197353" y="144725"/>
                </a:lnTo>
                <a:cubicBezTo>
                  <a:pt x="204630" y="144725"/>
                  <a:pt x="210509" y="150605"/>
                  <a:pt x="210509" y="157882"/>
                </a:cubicBezTo>
                <a:lnTo>
                  <a:pt x="210509" y="184196"/>
                </a:lnTo>
                <a:cubicBezTo>
                  <a:pt x="210509" y="191473"/>
                  <a:pt x="204630" y="197353"/>
                  <a:pt x="197353" y="197353"/>
                </a:cubicBezTo>
                <a:lnTo>
                  <a:pt x="171039" y="197353"/>
                </a:lnTo>
                <a:cubicBezTo>
                  <a:pt x="163761" y="197353"/>
                  <a:pt x="157882" y="191473"/>
                  <a:pt x="157882" y="184196"/>
                </a:cubicBezTo>
                <a:lnTo>
                  <a:pt x="157882" y="157882"/>
                </a:lnTo>
                <a:cubicBezTo>
                  <a:pt x="157882" y="150605"/>
                  <a:pt x="163761" y="144725"/>
                  <a:pt x="171039" y="144725"/>
                </a:cubicBezTo>
                <a:lnTo>
                  <a:pt x="174328" y="144725"/>
                </a:lnTo>
                <a:lnTo>
                  <a:pt x="174328" y="121701"/>
                </a:lnTo>
                <a:cubicBezTo>
                  <a:pt x="174328" y="116232"/>
                  <a:pt x="169929" y="111833"/>
                  <a:pt x="164460" y="111833"/>
                </a:cubicBezTo>
                <a:lnTo>
                  <a:pt x="115122" y="111833"/>
                </a:lnTo>
                <a:lnTo>
                  <a:pt x="115122" y="144725"/>
                </a:lnTo>
                <a:lnTo>
                  <a:pt x="118412" y="144725"/>
                </a:lnTo>
                <a:cubicBezTo>
                  <a:pt x="125689" y="144725"/>
                  <a:pt x="131568" y="150605"/>
                  <a:pt x="131568" y="157882"/>
                </a:cubicBezTo>
                <a:lnTo>
                  <a:pt x="131568" y="184196"/>
                </a:lnTo>
                <a:cubicBezTo>
                  <a:pt x="131568" y="191473"/>
                  <a:pt x="125689" y="197353"/>
                  <a:pt x="118412" y="197353"/>
                </a:cubicBezTo>
                <a:lnTo>
                  <a:pt x="92098" y="197353"/>
                </a:lnTo>
                <a:cubicBezTo>
                  <a:pt x="84820" y="197353"/>
                  <a:pt x="78941" y="191473"/>
                  <a:pt x="78941" y="184196"/>
                </a:cubicBezTo>
                <a:lnTo>
                  <a:pt x="78941" y="157882"/>
                </a:lnTo>
                <a:cubicBezTo>
                  <a:pt x="78941" y="150605"/>
                  <a:pt x="84820" y="144725"/>
                  <a:pt x="92098" y="144725"/>
                </a:cubicBezTo>
                <a:lnTo>
                  <a:pt x="95387" y="144725"/>
                </a:lnTo>
                <a:lnTo>
                  <a:pt x="95387" y="111833"/>
                </a:lnTo>
                <a:lnTo>
                  <a:pt x="46049" y="111833"/>
                </a:lnTo>
                <a:cubicBezTo>
                  <a:pt x="40581" y="111833"/>
                  <a:pt x="36181" y="116232"/>
                  <a:pt x="36181" y="121701"/>
                </a:cubicBezTo>
                <a:lnTo>
                  <a:pt x="36181" y="144725"/>
                </a:lnTo>
                <a:lnTo>
                  <a:pt x="39471" y="144725"/>
                </a:lnTo>
                <a:cubicBezTo>
                  <a:pt x="46748" y="144725"/>
                  <a:pt x="52627" y="150605"/>
                  <a:pt x="52627" y="157882"/>
                </a:cubicBezTo>
                <a:lnTo>
                  <a:pt x="52627" y="184196"/>
                </a:lnTo>
                <a:cubicBezTo>
                  <a:pt x="52627" y="191473"/>
                  <a:pt x="46748" y="197353"/>
                  <a:pt x="39471" y="197353"/>
                </a:cubicBezTo>
                <a:lnTo>
                  <a:pt x="13157" y="197353"/>
                </a:lnTo>
                <a:cubicBezTo>
                  <a:pt x="5879" y="197353"/>
                  <a:pt x="0" y="191473"/>
                  <a:pt x="0" y="184196"/>
                </a:cubicBezTo>
                <a:lnTo>
                  <a:pt x="0" y="157882"/>
                </a:lnTo>
                <a:cubicBezTo>
                  <a:pt x="0" y="150605"/>
                  <a:pt x="5879" y="144725"/>
                  <a:pt x="13157" y="144725"/>
                </a:cubicBezTo>
                <a:lnTo>
                  <a:pt x="16446" y="144725"/>
                </a:lnTo>
                <a:lnTo>
                  <a:pt x="16446" y="121701"/>
                </a:lnTo>
                <a:cubicBezTo>
                  <a:pt x="16446" y="105337"/>
                  <a:pt x="29685" y="92098"/>
                  <a:pt x="46049" y="92098"/>
                </a:cubicBezTo>
                <a:lnTo>
                  <a:pt x="95387" y="92098"/>
                </a:lnTo>
                <a:lnTo>
                  <a:pt x="95387" y="65784"/>
                </a:lnTo>
                <a:lnTo>
                  <a:pt x="92098" y="65784"/>
                </a:lnTo>
                <a:cubicBezTo>
                  <a:pt x="84820" y="65784"/>
                  <a:pt x="78941" y="59905"/>
                  <a:pt x="78941" y="52627"/>
                </a:cubicBezTo>
                <a:lnTo>
                  <a:pt x="78941" y="26314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0" name="Text 28"/>
          <p:cNvSpPr/>
          <p:nvPr/>
        </p:nvSpPr>
        <p:spPr>
          <a:xfrm>
            <a:off x="6640730" y="1298141"/>
            <a:ext cx="5131165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8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Folder Purpose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95135" y="1719160"/>
            <a:ext cx="35085" cy="736783"/>
          </a:xfrm>
          <a:custGeom>
            <a:avLst/>
            <a:gdLst/>
            <a:ahLst/>
            <a:cxnLst/>
            <a:rect l="l" t="t" r="r" b="b"/>
            <a:pathLst>
              <a:path w="35085" h="736783">
                <a:moveTo>
                  <a:pt x="0" y="0"/>
                </a:moveTo>
                <a:lnTo>
                  <a:pt x="35085" y="0"/>
                </a:lnTo>
                <a:lnTo>
                  <a:pt x="35085" y="736783"/>
                </a:lnTo>
                <a:lnTo>
                  <a:pt x="0" y="736783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2" name="Shape 30"/>
          <p:cNvSpPr/>
          <p:nvPr/>
        </p:nvSpPr>
        <p:spPr>
          <a:xfrm>
            <a:off x="6579331" y="1841957"/>
            <a:ext cx="210509" cy="210509"/>
          </a:xfrm>
          <a:custGeom>
            <a:avLst/>
            <a:gdLst/>
            <a:ahLst/>
            <a:cxnLst/>
            <a:rect l="l" t="t" r="r" b="b"/>
            <a:pathLst>
              <a:path w="210509" h="210509">
                <a:moveTo>
                  <a:pt x="26314" y="184196"/>
                </a:moveTo>
                <a:lnTo>
                  <a:pt x="184196" y="184196"/>
                </a:lnTo>
                <a:cubicBezTo>
                  <a:pt x="198709" y="184196"/>
                  <a:pt x="210509" y="172396"/>
                  <a:pt x="210509" y="157882"/>
                </a:cubicBezTo>
                <a:lnTo>
                  <a:pt x="210509" y="59206"/>
                </a:lnTo>
                <a:cubicBezTo>
                  <a:pt x="210509" y="44692"/>
                  <a:pt x="198709" y="32892"/>
                  <a:pt x="184196" y="32892"/>
                </a:cubicBezTo>
                <a:lnTo>
                  <a:pt x="122811" y="32892"/>
                </a:lnTo>
                <a:cubicBezTo>
                  <a:pt x="119974" y="32892"/>
                  <a:pt x="117178" y="31988"/>
                  <a:pt x="114917" y="30261"/>
                </a:cubicBezTo>
                <a:lnTo>
                  <a:pt x="99129" y="18420"/>
                </a:lnTo>
                <a:cubicBezTo>
                  <a:pt x="94565" y="15007"/>
                  <a:pt x="89014" y="13157"/>
                  <a:pt x="83340" y="13157"/>
                </a:cubicBezTo>
                <a:lnTo>
                  <a:pt x="26314" y="13157"/>
                </a:lnTo>
                <a:cubicBezTo>
                  <a:pt x="11800" y="13157"/>
                  <a:pt x="0" y="24957"/>
                  <a:pt x="0" y="39471"/>
                </a:cubicBezTo>
                <a:lnTo>
                  <a:pt x="0" y="157882"/>
                </a:lnTo>
                <a:cubicBezTo>
                  <a:pt x="0" y="172396"/>
                  <a:pt x="11800" y="184196"/>
                  <a:pt x="26314" y="184196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3" name="Text 31"/>
          <p:cNvSpPr/>
          <p:nvPr/>
        </p:nvSpPr>
        <p:spPr>
          <a:xfrm>
            <a:off x="6921409" y="1719160"/>
            <a:ext cx="7806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C:\ssl\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21409" y="1964754"/>
            <a:ext cx="763096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folder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553017" y="2245433"/>
            <a:ext cx="518379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folder for all SSL files and configuration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95135" y="2596282"/>
            <a:ext cx="35085" cy="736783"/>
          </a:xfrm>
          <a:custGeom>
            <a:avLst/>
            <a:gdLst/>
            <a:ahLst/>
            <a:cxnLst/>
            <a:rect l="l" t="t" r="r" b="b"/>
            <a:pathLst>
              <a:path w="35085" h="736783">
                <a:moveTo>
                  <a:pt x="0" y="0"/>
                </a:moveTo>
                <a:lnTo>
                  <a:pt x="35085" y="0"/>
                </a:lnTo>
                <a:lnTo>
                  <a:pt x="35085" y="736783"/>
                </a:lnTo>
                <a:lnTo>
                  <a:pt x="0" y="736783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7" name="Shape 35"/>
          <p:cNvSpPr/>
          <p:nvPr/>
        </p:nvSpPr>
        <p:spPr>
          <a:xfrm>
            <a:off x="6566174" y="2719079"/>
            <a:ext cx="236823" cy="210509"/>
          </a:xfrm>
          <a:custGeom>
            <a:avLst/>
            <a:gdLst/>
            <a:ahLst/>
            <a:cxnLst/>
            <a:rect l="l" t="t" r="r" b="b"/>
            <a:pathLst>
              <a:path w="236823" h="210509">
                <a:moveTo>
                  <a:pt x="98347" y="-3289"/>
                </a:moveTo>
                <a:cubicBezTo>
                  <a:pt x="95839" y="-5838"/>
                  <a:pt x="92180" y="-6866"/>
                  <a:pt x="88726" y="-5921"/>
                </a:cubicBezTo>
                <a:cubicBezTo>
                  <a:pt x="85273" y="-4975"/>
                  <a:pt x="82600" y="-2302"/>
                  <a:pt x="81737" y="1151"/>
                </a:cubicBezTo>
                <a:lnTo>
                  <a:pt x="75446" y="25903"/>
                </a:lnTo>
                <a:cubicBezTo>
                  <a:pt x="74994" y="27712"/>
                  <a:pt x="73144" y="28781"/>
                  <a:pt x="71376" y="28246"/>
                </a:cubicBezTo>
                <a:lnTo>
                  <a:pt x="46789" y="21339"/>
                </a:lnTo>
                <a:cubicBezTo>
                  <a:pt x="43335" y="20352"/>
                  <a:pt x="39635" y="21339"/>
                  <a:pt x="37127" y="23847"/>
                </a:cubicBezTo>
                <a:cubicBezTo>
                  <a:pt x="34619" y="26355"/>
                  <a:pt x="33632" y="30055"/>
                  <a:pt x="34619" y="33509"/>
                </a:cubicBezTo>
                <a:lnTo>
                  <a:pt x="41567" y="58096"/>
                </a:lnTo>
                <a:cubicBezTo>
                  <a:pt x="42061" y="59864"/>
                  <a:pt x="40992" y="61714"/>
                  <a:pt x="39224" y="62166"/>
                </a:cubicBezTo>
                <a:lnTo>
                  <a:pt x="14431" y="68457"/>
                </a:lnTo>
                <a:cubicBezTo>
                  <a:pt x="10978" y="69320"/>
                  <a:pt x="8264" y="72034"/>
                  <a:pt x="7318" y="75487"/>
                </a:cubicBezTo>
                <a:cubicBezTo>
                  <a:pt x="6373" y="78941"/>
                  <a:pt x="7401" y="82600"/>
                  <a:pt x="9950" y="85108"/>
                </a:cubicBezTo>
                <a:lnTo>
                  <a:pt x="28246" y="102911"/>
                </a:lnTo>
                <a:cubicBezTo>
                  <a:pt x="29562" y="104186"/>
                  <a:pt x="29562" y="106324"/>
                  <a:pt x="28246" y="107639"/>
                </a:cubicBezTo>
                <a:lnTo>
                  <a:pt x="9991" y="125442"/>
                </a:lnTo>
                <a:cubicBezTo>
                  <a:pt x="7442" y="127950"/>
                  <a:pt x="6414" y="131609"/>
                  <a:pt x="7360" y="135063"/>
                </a:cubicBezTo>
                <a:cubicBezTo>
                  <a:pt x="8305" y="138517"/>
                  <a:pt x="11019" y="141189"/>
                  <a:pt x="14473" y="142094"/>
                </a:cubicBezTo>
                <a:lnTo>
                  <a:pt x="39224" y="148384"/>
                </a:lnTo>
                <a:cubicBezTo>
                  <a:pt x="41033" y="148837"/>
                  <a:pt x="42102" y="150687"/>
                  <a:pt x="41567" y="152455"/>
                </a:cubicBezTo>
                <a:lnTo>
                  <a:pt x="34619" y="177001"/>
                </a:lnTo>
                <a:cubicBezTo>
                  <a:pt x="33632" y="180454"/>
                  <a:pt x="34619" y="184155"/>
                  <a:pt x="37127" y="186663"/>
                </a:cubicBezTo>
                <a:cubicBezTo>
                  <a:pt x="39635" y="189171"/>
                  <a:pt x="43335" y="190157"/>
                  <a:pt x="46789" y="189171"/>
                </a:cubicBezTo>
                <a:lnTo>
                  <a:pt x="71376" y="182222"/>
                </a:lnTo>
                <a:cubicBezTo>
                  <a:pt x="73144" y="181729"/>
                  <a:pt x="74994" y="182798"/>
                  <a:pt x="75446" y="184566"/>
                </a:cubicBezTo>
                <a:lnTo>
                  <a:pt x="81737" y="209317"/>
                </a:lnTo>
                <a:cubicBezTo>
                  <a:pt x="82600" y="212771"/>
                  <a:pt x="85314" y="215484"/>
                  <a:pt x="88768" y="216430"/>
                </a:cubicBezTo>
                <a:cubicBezTo>
                  <a:pt x="92221" y="217376"/>
                  <a:pt x="95880" y="216348"/>
                  <a:pt x="98388" y="213799"/>
                </a:cubicBezTo>
                <a:lnTo>
                  <a:pt x="116191" y="195502"/>
                </a:lnTo>
                <a:cubicBezTo>
                  <a:pt x="117466" y="194187"/>
                  <a:pt x="119604" y="194187"/>
                  <a:pt x="120920" y="195502"/>
                </a:cubicBezTo>
                <a:lnTo>
                  <a:pt x="138681" y="213799"/>
                </a:lnTo>
                <a:cubicBezTo>
                  <a:pt x="141189" y="216348"/>
                  <a:pt x="144849" y="217376"/>
                  <a:pt x="148302" y="216430"/>
                </a:cubicBezTo>
                <a:cubicBezTo>
                  <a:pt x="151756" y="215484"/>
                  <a:pt x="154428" y="212771"/>
                  <a:pt x="155333" y="209317"/>
                </a:cubicBezTo>
                <a:lnTo>
                  <a:pt x="161623" y="184607"/>
                </a:lnTo>
                <a:cubicBezTo>
                  <a:pt x="162076" y="182798"/>
                  <a:pt x="163926" y="181729"/>
                  <a:pt x="165694" y="182263"/>
                </a:cubicBezTo>
                <a:lnTo>
                  <a:pt x="190281" y="189212"/>
                </a:lnTo>
                <a:cubicBezTo>
                  <a:pt x="193734" y="190198"/>
                  <a:pt x="197435" y="189212"/>
                  <a:pt x="199943" y="186704"/>
                </a:cubicBezTo>
                <a:cubicBezTo>
                  <a:pt x="202451" y="184196"/>
                  <a:pt x="203438" y="180495"/>
                  <a:pt x="202451" y="177042"/>
                </a:cubicBezTo>
                <a:lnTo>
                  <a:pt x="195502" y="152455"/>
                </a:lnTo>
                <a:cubicBezTo>
                  <a:pt x="195009" y="150687"/>
                  <a:pt x="196078" y="148837"/>
                  <a:pt x="197846" y="148384"/>
                </a:cubicBezTo>
                <a:lnTo>
                  <a:pt x="222597" y="142094"/>
                </a:lnTo>
                <a:cubicBezTo>
                  <a:pt x="226051" y="141230"/>
                  <a:pt x="228764" y="138517"/>
                  <a:pt x="229710" y="135063"/>
                </a:cubicBezTo>
                <a:cubicBezTo>
                  <a:pt x="230656" y="131609"/>
                  <a:pt x="229628" y="127909"/>
                  <a:pt x="227079" y="125442"/>
                </a:cubicBezTo>
                <a:lnTo>
                  <a:pt x="208783" y="107639"/>
                </a:lnTo>
                <a:cubicBezTo>
                  <a:pt x="207467" y="106365"/>
                  <a:pt x="207467" y="104227"/>
                  <a:pt x="208783" y="102911"/>
                </a:cubicBezTo>
                <a:lnTo>
                  <a:pt x="227079" y="85108"/>
                </a:lnTo>
                <a:cubicBezTo>
                  <a:pt x="229628" y="82600"/>
                  <a:pt x="230656" y="78941"/>
                  <a:pt x="229710" y="75487"/>
                </a:cubicBezTo>
                <a:cubicBezTo>
                  <a:pt x="228764" y="72034"/>
                  <a:pt x="226051" y="69361"/>
                  <a:pt x="222597" y="68457"/>
                </a:cubicBezTo>
                <a:lnTo>
                  <a:pt x="197846" y="62166"/>
                </a:lnTo>
                <a:cubicBezTo>
                  <a:pt x="196037" y="61714"/>
                  <a:pt x="194968" y="59864"/>
                  <a:pt x="195502" y="58096"/>
                </a:cubicBezTo>
                <a:lnTo>
                  <a:pt x="202451" y="33509"/>
                </a:lnTo>
                <a:cubicBezTo>
                  <a:pt x="203438" y="30055"/>
                  <a:pt x="202451" y="26355"/>
                  <a:pt x="199943" y="23847"/>
                </a:cubicBezTo>
                <a:cubicBezTo>
                  <a:pt x="197435" y="21339"/>
                  <a:pt x="193734" y="20352"/>
                  <a:pt x="190281" y="21339"/>
                </a:cubicBezTo>
                <a:lnTo>
                  <a:pt x="165694" y="28287"/>
                </a:lnTo>
                <a:cubicBezTo>
                  <a:pt x="163926" y="28781"/>
                  <a:pt x="162076" y="27712"/>
                  <a:pt x="161623" y="25944"/>
                </a:cubicBezTo>
                <a:lnTo>
                  <a:pt x="155333" y="1151"/>
                </a:lnTo>
                <a:cubicBezTo>
                  <a:pt x="154469" y="-2302"/>
                  <a:pt x="151756" y="-5016"/>
                  <a:pt x="148302" y="-5962"/>
                </a:cubicBezTo>
                <a:cubicBezTo>
                  <a:pt x="144849" y="-6907"/>
                  <a:pt x="141189" y="-5879"/>
                  <a:pt x="138681" y="-3330"/>
                </a:cubicBezTo>
                <a:lnTo>
                  <a:pt x="120878" y="15007"/>
                </a:lnTo>
                <a:cubicBezTo>
                  <a:pt x="119604" y="16323"/>
                  <a:pt x="117466" y="16323"/>
                  <a:pt x="116150" y="15007"/>
                </a:cubicBezTo>
                <a:lnTo>
                  <a:pt x="98347" y="-3289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8" name="Text 36"/>
          <p:cNvSpPr/>
          <p:nvPr/>
        </p:nvSpPr>
        <p:spPr>
          <a:xfrm>
            <a:off x="6921409" y="2596282"/>
            <a:ext cx="107886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C:\ssl\certs\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921409" y="2841876"/>
            <a:ext cx="1061318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files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53017" y="3122555"/>
            <a:ext cx="518379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 certificate files (.cer) - public certificates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95135" y="3473404"/>
            <a:ext cx="35085" cy="736783"/>
          </a:xfrm>
          <a:custGeom>
            <a:avLst/>
            <a:gdLst/>
            <a:ahLst/>
            <a:cxnLst/>
            <a:rect l="l" t="t" r="r" b="b"/>
            <a:pathLst>
              <a:path w="35085" h="736783">
                <a:moveTo>
                  <a:pt x="0" y="0"/>
                </a:moveTo>
                <a:lnTo>
                  <a:pt x="35085" y="0"/>
                </a:lnTo>
                <a:lnTo>
                  <a:pt x="35085" y="736783"/>
                </a:lnTo>
                <a:lnTo>
                  <a:pt x="0" y="736783"/>
                </a:lnTo>
                <a:lnTo>
                  <a:pt x="0" y="0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2" name="Shape 40"/>
          <p:cNvSpPr/>
          <p:nvPr/>
        </p:nvSpPr>
        <p:spPr>
          <a:xfrm>
            <a:off x="6579331" y="3596201"/>
            <a:ext cx="210509" cy="210509"/>
          </a:xfrm>
          <a:custGeom>
            <a:avLst/>
            <a:gdLst/>
            <a:ahLst/>
            <a:cxnLst/>
            <a:rect l="l" t="t" r="r" b="b"/>
            <a:pathLst>
              <a:path w="210509" h="210509">
                <a:moveTo>
                  <a:pt x="138147" y="144725"/>
                </a:moveTo>
                <a:cubicBezTo>
                  <a:pt x="178111" y="144725"/>
                  <a:pt x="210509" y="112326"/>
                  <a:pt x="210509" y="72363"/>
                </a:cubicBezTo>
                <a:cubicBezTo>
                  <a:pt x="210509" y="32399"/>
                  <a:pt x="178111" y="0"/>
                  <a:pt x="138147" y="0"/>
                </a:cubicBezTo>
                <a:cubicBezTo>
                  <a:pt x="98183" y="0"/>
                  <a:pt x="65784" y="32399"/>
                  <a:pt x="65784" y="72363"/>
                </a:cubicBezTo>
                <a:cubicBezTo>
                  <a:pt x="65784" y="80051"/>
                  <a:pt x="66977" y="87493"/>
                  <a:pt x="69197" y="94441"/>
                </a:cubicBezTo>
                <a:lnTo>
                  <a:pt x="2878" y="160760"/>
                </a:lnTo>
                <a:cubicBezTo>
                  <a:pt x="1028" y="162610"/>
                  <a:pt x="0" y="165118"/>
                  <a:pt x="0" y="167750"/>
                </a:cubicBezTo>
                <a:lnTo>
                  <a:pt x="0" y="200642"/>
                </a:lnTo>
                <a:cubicBezTo>
                  <a:pt x="0" y="206110"/>
                  <a:pt x="4399" y="210509"/>
                  <a:pt x="9868" y="210509"/>
                </a:cubicBezTo>
                <a:lnTo>
                  <a:pt x="42760" y="210509"/>
                </a:lnTo>
                <a:cubicBezTo>
                  <a:pt x="48228" y="210509"/>
                  <a:pt x="52627" y="206110"/>
                  <a:pt x="52627" y="200642"/>
                </a:cubicBezTo>
                <a:lnTo>
                  <a:pt x="52627" y="184196"/>
                </a:lnTo>
                <a:lnTo>
                  <a:pt x="69073" y="184196"/>
                </a:lnTo>
                <a:cubicBezTo>
                  <a:pt x="74542" y="184196"/>
                  <a:pt x="78941" y="179796"/>
                  <a:pt x="78941" y="174328"/>
                </a:cubicBezTo>
                <a:lnTo>
                  <a:pt x="78941" y="157882"/>
                </a:lnTo>
                <a:lnTo>
                  <a:pt x="95387" y="157882"/>
                </a:lnTo>
                <a:cubicBezTo>
                  <a:pt x="98018" y="157882"/>
                  <a:pt x="100526" y="156854"/>
                  <a:pt x="102377" y="155004"/>
                </a:cubicBezTo>
                <a:lnTo>
                  <a:pt x="116068" y="141313"/>
                </a:lnTo>
                <a:cubicBezTo>
                  <a:pt x="123016" y="143533"/>
                  <a:pt x="130458" y="144725"/>
                  <a:pt x="138147" y="144725"/>
                </a:cubicBezTo>
                <a:close/>
                <a:moveTo>
                  <a:pt x="154593" y="39471"/>
                </a:moveTo>
                <a:cubicBezTo>
                  <a:pt x="163670" y="39471"/>
                  <a:pt x="171039" y="46840"/>
                  <a:pt x="171039" y="55917"/>
                </a:cubicBezTo>
                <a:cubicBezTo>
                  <a:pt x="171039" y="64993"/>
                  <a:pt x="163670" y="72363"/>
                  <a:pt x="154593" y="72363"/>
                </a:cubicBezTo>
                <a:cubicBezTo>
                  <a:pt x="145516" y="72363"/>
                  <a:pt x="138147" y="64993"/>
                  <a:pt x="138147" y="55917"/>
                </a:cubicBezTo>
                <a:cubicBezTo>
                  <a:pt x="138147" y="46840"/>
                  <a:pt x="145516" y="39471"/>
                  <a:pt x="154593" y="39471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3" name="Text 41"/>
          <p:cNvSpPr/>
          <p:nvPr/>
        </p:nvSpPr>
        <p:spPr>
          <a:xfrm>
            <a:off x="6921409" y="3473404"/>
            <a:ext cx="107008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C:\ssl\keys\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21409" y="3718999"/>
            <a:ext cx="1052547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Private key files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53017" y="3999678"/>
            <a:ext cx="5183793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 private key files (.key) - </a:t>
            </a:r>
            <a:pPr>
              <a:lnSpc>
                <a:spcPct val="120000"/>
              </a:lnSpc>
            </a:pPr>
            <a:r>
              <a:rPr lang="en-US" sz="1105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keep secure!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95135" y="4350527"/>
            <a:ext cx="5271505" cy="1473565"/>
          </a:xfrm>
          <a:custGeom>
            <a:avLst/>
            <a:gdLst/>
            <a:ahLst/>
            <a:cxnLst/>
            <a:rect l="l" t="t" r="r" b="b"/>
            <a:pathLst>
              <a:path w="5271505" h="1473565">
                <a:moveTo>
                  <a:pt x="35085" y="0"/>
                </a:moveTo>
                <a:lnTo>
                  <a:pt x="5166248" y="0"/>
                </a:lnTo>
                <a:cubicBezTo>
                  <a:pt x="5224380" y="0"/>
                  <a:pt x="5271505" y="47125"/>
                  <a:pt x="5271505" y="105257"/>
                </a:cubicBezTo>
                <a:lnTo>
                  <a:pt x="5271505" y="1368309"/>
                </a:lnTo>
                <a:cubicBezTo>
                  <a:pt x="5271505" y="1426440"/>
                  <a:pt x="5224380" y="1473565"/>
                  <a:pt x="5166248" y="1473565"/>
                </a:cubicBezTo>
                <a:lnTo>
                  <a:pt x="35085" y="1473565"/>
                </a:lnTo>
                <a:cubicBezTo>
                  <a:pt x="15708" y="1473565"/>
                  <a:pt x="0" y="1457857"/>
                  <a:pt x="0" y="1438481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0150C5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395135" y="4350527"/>
            <a:ext cx="35085" cy="1473565"/>
          </a:xfrm>
          <a:custGeom>
            <a:avLst/>
            <a:gdLst/>
            <a:ahLst/>
            <a:cxnLst/>
            <a:rect l="l" t="t" r="r" b="b"/>
            <a:pathLst>
              <a:path w="35085" h="1473565">
                <a:moveTo>
                  <a:pt x="35085" y="0"/>
                </a:moveTo>
                <a:lnTo>
                  <a:pt x="35085" y="0"/>
                </a:lnTo>
                <a:lnTo>
                  <a:pt x="35085" y="1473565"/>
                </a:lnTo>
                <a:lnTo>
                  <a:pt x="35085" y="1473565"/>
                </a:lnTo>
                <a:cubicBezTo>
                  <a:pt x="15708" y="1473565"/>
                  <a:pt x="0" y="1457857"/>
                  <a:pt x="0" y="1438481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8" name="Shape 46"/>
          <p:cNvSpPr/>
          <p:nvPr/>
        </p:nvSpPr>
        <p:spPr>
          <a:xfrm>
            <a:off x="6563981" y="4525951"/>
            <a:ext cx="197353" cy="175424"/>
          </a:xfrm>
          <a:custGeom>
            <a:avLst/>
            <a:gdLst/>
            <a:ahLst/>
            <a:cxnLst/>
            <a:rect l="l" t="t" r="r" b="b"/>
            <a:pathLst>
              <a:path w="197353" h="175424">
                <a:moveTo>
                  <a:pt x="16446" y="8223"/>
                </a:moveTo>
                <a:cubicBezTo>
                  <a:pt x="16446" y="3666"/>
                  <a:pt x="12780" y="0"/>
                  <a:pt x="8223" y="0"/>
                </a:cubicBezTo>
                <a:cubicBezTo>
                  <a:pt x="3666" y="0"/>
                  <a:pt x="0" y="3666"/>
                  <a:pt x="0" y="8223"/>
                </a:cubicBezTo>
                <a:lnTo>
                  <a:pt x="0" y="134309"/>
                </a:lnTo>
                <a:cubicBezTo>
                  <a:pt x="0" y="144896"/>
                  <a:pt x="8600" y="153496"/>
                  <a:pt x="19187" y="153496"/>
                </a:cubicBezTo>
                <a:lnTo>
                  <a:pt x="82230" y="153496"/>
                </a:lnTo>
                <a:lnTo>
                  <a:pt x="82230" y="137050"/>
                </a:lnTo>
                <a:lnTo>
                  <a:pt x="19187" y="137050"/>
                </a:lnTo>
                <a:cubicBezTo>
                  <a:pt x="17679" y="137050"/>
                  <a:pt x="16446" y="135817"/>
                  <a:pt x="16446" y="134309"/>
                </a:cubicBezTo>
                <a:lnTo>
                  <a:pt x="16446" y="54820"/>
                </a:lnTo>
                <a:lnTo>
                  <a:pt x="82230" y="54820"/>
                </a:lnTo>
                <a:lnTo>
                  <a:pt x="82230" y="38374"/>
                </a:lnTo>
                <a:lnTo>
                  <a:pt x="16446" y="38374"/>
                </a:lnTo>
                <a:lnTo>
                  <a:pt x="16446" y="8223"/>
                </a:lnTo>
                <a:close/>
                <a:moveTo>
                  <a:pt x="115122" y="76748"/>
                </a:moveTo>
                <a:lnTo>
                  <a:pt x="180906" y="76748"/>
                </a:lnTo>
                <a:cubicBezTo>
                  <a:pt x="189986" y="76748"/>
                  <a:pt x="197353" y="69382"/>
                  <a:pt x="197353" y="60302"/>
                </a:cubicBezTo>
                <a:lnTo>
                  <a:pt x="197353" y="27410"/>
                </a:lnTo>
                <a:cubicBezTo>
                  <a:pt x="197353" y="18330"/>
                  <a:pt x="189986" y="10964"/>
                  <a:pt x="180906" y="10964"/>
                </a:cubicBezTo>
                <a:lnTo>
                  <a:pt x="152571" y="10964"/>
                </a:lnTo>
                <a:cubicBezTo>
                  <a:pt x="149659" y="10964"/>
                  <a:pt x="146884" y="9799"/>
                  <a:pt x="144828" y="7743"/>
                </a:cubicBezTo>
                <a:lnTo>
                  <a:pt x="141881" y="4797"/>
                </a:lnTo>
                <a:cubicBezTo>
                  <a:pt x="138798" y="1713"/>
                  <a:pt x="134618" y="-34"/>
                  <a:pt x="130266" y="-34"/>
                </a:cubicBezTo>
                <a:lnTo>
                  <a:pt x="115122" y="0"/>
                </a:lnTo>
                <a:cubicBezTo>
                  <a:pt x="106043" y="0"/>
                  <a:pt x="98676" y="7366"/>
                  <a:pt x="98676" y="16446"/>
                </a:cubicBezTo>
                <a:lnTo>
                  <a:pt x="98676" y="60302"/>
                </a:lnTo>
                <a:cubicBezTo>
                  <a:pt x="98676" y="69382"/>
                  <a:pt x="106043" y="76748"/>
                  <a:pt x="115122" y="76748"/>
                </a:cubicBezTo>
                <a:close/>
                <a:moveTo>
                  <a:pt x="115122" y="175424"/>
                </a:moveTo>
                <a:lnTo>
                  <a:pt x="180906" y="175424"/>
                </a:lnTo>
                <a:cubicBezTo>
                  <a:pt x="189986" y="175424"/>
                  <a:pt x="197353" y="168058"/>
                  <a:pt x="197353" y="158978"/>
                </a:cubicBezTo>
                <a:lnTo>
                  <a:pt x="197353" y="126086"/>
                </a:lnTo>
                <a:cubicBezTo>
                  <a:pt x="197353" y="117007"/>
                  <a:pt x="189986" y="109640"/>
                  <a:pt x="180906" y="109640"/>
                </a:cubicBezTo>
                <a:lnTo>
                  <a:pt x="152571" y="109640"/>
                </a:lnTo>
                <a:cubicBezTo>
                  <a:pt x="149659" y="109640"/>
                  <a:pt x="146884" y="108475"/>
                  <a:pt x="144828" y="106420"/>
                </a:cubicBezTo>
                <a:lnTo>
                  <a:pt x="141881" y="103473"/>
                </a:lnTo>
                <a:cubicBezTo>
                  <a:pt x="138798" y="100389"/>
                  <a:pt x="134618" y="98642"/>
                  <a:pt x="130266" y="98642"/>
                </a:cubicBezTo>
                <a:lnTo>
                  <a:pt x="115122" y="98676"/>
                </a:lnTo>
                <a:cubicBezTo>
                  <a:pt x="106043" y="98676"/>
                  <a:pt x="98676" y="106043"/>
                  <a:pt x="98676" y="115122"/>
                </a:cubicBezTo>
                <a:lnTo>
                  <a:pt x="98676" y="158978"/>
                </a:lnTo>
                <a:cubicBezTo>
                  <a:pt x="98676" y="168058"/>
                  <a:pt x="106043" y="175424"/>
                  <a:pt x="115122" y="175424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9" name="Text 47"/>
          <p:cNvSpPr/>
          <p:nvPr/>
        </p:nvSpPr>
        <p:spPr>
          <a:xfrm>
            <a:off x="6842468" y="4490866"/>
            <a:ext cx="154373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Resulting Structure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561789" y="4815401"/>
            <a:ext cx="4955741" cy="859580"/>
          </a:xfrm>
          <a:custGeom>
            <a:avLst/>
            <a:gdLst/>
            <a:ahLst/>
            <a:cxnLst/>
            <a:rect l="l" t="t" r="r" b="b"/>
            <a:pathLst>
              <a:path w="4955741" h="859580">
                <a:moveTo>
                  <a:pt x="70168" y="0"/>
                </a:moveTo>
                <a:lnTo>
                  <a:pt x="4885574" y="0"/>
                </a:lnTo>
                <a:cubicBezTo>
                  <a:pt x="4924300" y="0"/>
                  <a:pt x="4955741" y="31441"/>
                  <a:pt x="4955741" y="70168"/>
                </a:cubicBezTo>
                <a:lnTo>
                  <a:pt x="4955741" y="789412"/>
                </a:lnTo>
                <a:cubicBezTo>
                  <a:pt x="4955741" y="828139"/>
                  <a:pt x="4924300" y="859580"/>
                  <a:pt x="4885574" y="859580"/>
                </a:cubicBezTo>
                <a:lnTo>
                  <a:pt x="70168" y="859580"/>
                </a:lnTo>
                <a:cubicBezTo>
                  <a:pt x="31441" y="859580"/>
                  <a:pt x="0" y="828139"/>
                  <a:pt x="0" y="789412"/>
                </a:cubicBezTo>
                <a:lnTo>
                  <a:pt x="0" y="70168"/>
                </a:lnTo>
                <a:cubicBezTo>
                  <a:pt x="0" y="31441"/>
                  <a:pt x="31441" y="0"/>
                  <a:pt x="70168" y="0"/>
                </a:cubicBezTo>
                <a:close/>
              </a:path>
            </a:pathLst>
          </a:custGeom>
          <a:solidFill>
            <a:srgbClr val="F6F8FA"/>
          </a:solidFill>
          <a:ln w="25400">
            <a:solidFill>
              <a:srgbClr val="0150C5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675815" y="4929427"/>
            <a:ext cx="479785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C:\ssl\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816154" y="5139937"/>
            <a:ext cx="465751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├── certs\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16154" y="5350446"/>
            <a:ext cx="465751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└── keys\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50" kern="0" dirty="0">
                <a:solidFill>
                  <a:srgbClr val="0150C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 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Create OpenSSL Configuration File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3375" y="1016000"/>
            <a:ext cx="5667375" cy="2063750"/>
          </a:xfrm>
          <a:custGeom>
            <a:avLst/>
            <a:gdLst/>
            <a:ahLst/>
            <a:cxnLst/>
            <a:rect l="l" t="t" r="r" b="b"/>
            <a:pathLst>
              <a:path w="5667375" h="2063750">
                <a:moveTo>
                  <a:pt x="31750" y="0"/>
                </a:moveTo>
                <a:lnTo>
                  <a:pt x="5572133" y="0"/>
                </a:lnTo>
                <a:cubicBezTo>
                  <a:pt x="5624734" y="0"/>
                  <a:pt x="5667375" y="42641"/>
                  <a:pt x="5667375" y="95242"/>
                </a:cubicBezTo>
                <a:lnTo>
                  <a:pt x="5667375" y="1968508"/>
                </a:lnTo>
                <a:cubicBezTo>
                  <a:pt x="5667375" y="2021109"/>
                  <a:pt x="5624734" y="2063750"/>
                  <a:pt x="5572133" y="2063750"/>
                </a:cubicBezTo>
                <a:lnTo>
                  <a:pt x="31750" y="2063750"/>
                </a:lnTo>
                <a:cubicBezTo>
                  <a:pt x="14215" y="2063750"/>
                  <a:pt x="0" y="2049535"/>
                  <a:pt x="0" y="203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333375" y="1016000"/>
            <a:ext cx="31750" cy="2063750"/>
          </a:xfrm>
          <a:custGeom>
            <a:avLst/>
            <a:gdLst/>
            <a:ahLst/>
            <a:cxnLst/>
            <a:rect l="l" t="t" r="r" b="b"/>
            <a:pathLst>
              <a:path w="31750" h="2063750">
                <a:moveTo>
                  <a:pt x="31750" y="0"/>
                </a:moveTo>
                <a:lnTo>
                  <a:pt x="31750" y="0"/>
                </a:lnTo>
                <a:lnTo>
                  <a:pt x="31750" y="2063750"/>
                </a:lnTo>
                <a:lnTo>
                  <a:pt x="31750" y="2063750"/>
                </a:lnTo>
                <a:cubicBezTo>
                  <a:pt x="14227" y="2063750"/>
                  <a:pt x="0" y="2049523"/>
                  <a:pt x="0" y="203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6" name="Shape 4"/>
          <p:cNvSpPr/>
          <p:nvPr/>
        </p:nvSpPr>
        <p:spPr>
          <a:xfrm>
            <a:off x="527844" y="12065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54570"/>
                </a:moveTo>
                <a:cubicBezTo>
                  <a:pt x="73887" y="54570"/>
                  <a:pt x="69453" y="59004"/>
                  <a:pt x="69453" y="64492"/>
                </a:cubicBezTo>
                <a:cubicBezTo>
                  <a:pt x="69453" y="68616"/>
                  <a:pt x="66135" y="71934"/>
                  <a:pt x="62012" y="71934"/>
                </a:cubicBezTo>
                <a:cubicBezTo>
                  <a:pt x="57888" y="71934"/>
                  <a:pt x="54570" y="68616"/>
                  <a:pt x="54570" y="64492"/>
                </a:cubicBezTo>
                <a:cubicBezTo>
                  <a:pt x="54570" y="50788"/>
                  <a:pt x="65670" y="39688"/>
                  <a:pt x="79375" y="39688"/>
                </a:cubicBezTo>
                <a:cubicBezTo>
                  <a:pt x="93080" y="39688"/>
                  <a:pt x="104180" y="50788"/>
                  <a:pt x="104180" y="64492"/>
                </a:cubicBezTo>
                <a:cubicBezTo>
                  <a:pt x="104180" y="79127"/>
                  <a:pt x="93018" y="85328"/>
                  <a:pt x="86816" y="87592"/>
                </a:cubicBezTo>
                <a:lnTo>
                  <a:pt x="86816" y="88770"/>
                </a:lnTo>
                <a:cubicBezTo>
                  <a:pt x="86816" y="92894"/>
                  <a:pt x="83499" y="96211"/>
                  <a:pt x="79375" y="96211"/>
                </a:cubicBezTo>
                <a:cubicBezTo>
                  <a:pt x="75251" y="96211"/>
                  <a:pt x="71934" y="92894"/>
                  <a:pt x="71934" y="88770"/>
                </a:cubicBezTo>
                <a:lnTo>
                  <a:pt x="71934" y="86258"/>
                </a:lnTo>
                <a:cubicBezTo>
                  <a:pt x="71934" y="79902"/>
                  <a:pt x="76522" y="75344"/>
                  <a:pt x="81266" y="73794"/>
                </a:cubicBezTo>
                <a:cubicBezTo>
                  <a:pt x="83251" y="73143"/>
                  <a:pt x="85359" y="72089"/>
                  <a:pt x="86909" y="70600"/>
                </a:cubicBezTo>
                <a:cubicBezTo>
                  <a:pt x="88243" y="69298"/>
                  <a:pt x="89297" y="67500"/>
                  <a:pt x="89297" y="64523"/>
                </a:cubicBezTo>
                <a:cubicBezTo>
                  <a:pt x="89297" y="59035"/>
                  <a:pt x="84863" y="54601"/>
                  <a:pt x="79375" y="54601"/>
                </a:cubicBezTo>
                <a:close/>
                <a:moveTo>
                  <a:pt x="69453" y="114102"/>
                </a:moveTo>
                <a:cubicBezTo>
                  <a:pt x="69453" y="108626"/>
                  <a:pt x="73899" y="104180"/>
                  <a:pt x="79375" y="104180"/>
                </a:cubicBezTo>
                <a:cubicBezTo>
                  <a:pt x="84851" y="104180"/>
                  <a:pt x="89297" y="108626"/>
                  <a:pt x="89297" y="114102"/>
                </a:cubicBezTo>
                <a:cubicBezTo>
                  <a:pt x="89297" y="119578"/>
                  <a:pt x="84851" y="124023"/>
                  <a:pt x="79375" y="124023"/>
                </a:cubicBezTo>
                <a:cubicBezTo>
                  <a:pt x="73899" y="124023"/>
                  <a:pt x="69453" y="119578"/>
                  <a:pt x="69453" y="114102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7" name="Text 5"/>
          <p:cNvSpPr/>
          <p:nvPr/>
        </p:nvSpPr>
        <p:spPr>
          <a:xfrm>
            <a:off x="706438" y="1174750"/>
            <a:ext cx="5214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Configuration File?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000" y="1492250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browsers (Chrome, Edge, Firefox) require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Subject Alternative Name (SAN)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certificates. Without SAN, browsers show error: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5938" y="2008187"/>
            <a:ext cx="5318125" cy="619125"/>
          </a:xfrm>
          <a:custGeom>
            <a:avLst/>
            <a:gdLst/>
            <a:ahLst/>
            <a:cxnLst/>
            <a:rect l="l" t="t" r="r" b="b"/>
            <a:pathLst>
              <a:path w="5318125" h="619125">
                <a:moveTo>
                  <a:pt x="63497" y="0"/>
                </a:moveTo>
                <a:lnTo>
                  <a:pt x="5254628" y="0"/>
                </a:lnTo>
                <a:cubicBezTo>
                  <a:pt x="5289696" y="0"/>
                  <a:pt x="5318125" y="28429"/>
                  <a:pt x="5318125" y="63497"/>
                </a:cubicBezTo>
                <a:lnTo>
                  <a:pt x="5318125" y="555628"/>
                </a:lnTo>
                <a:cubicBezTo>
                  <a:pt x="5318125" y="590696"/>
                  <a:pt x="5289696" y="619125"/>
                  <a:pt x="5254628" y="619125"/>
                </a:cubicBezTo>
                <a:lnTo>
                  <a:pt x="63497" y="619125"/>
                </a:lnTo>
                <a:cubicBezTo>
                  <a:pt x="28429" y="619125"/>
                  <a:pt x="0" y="590696"/>
                  <a:pt x="0" y="555628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250" dist="31750" dir="5400000">
              <a:srgbClr val="000000">
                <a:alpha val="3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19125" y="2111375"/>
            <a:ext cx="517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NET::ERR_CERT_COMMON_NAME_INVALID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9125" y="2333625"/>
            <a:ext cx="5175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"does not specify Subject Alternative Names"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8000" y="2730500"/>
            <a:ext cx="5397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configuration file adds SAN to your certificate automatically.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3375" y="3206750"/>
            <a:ext cx="5667375" cy="1841500"/>
          </a:xfrm>
          <a:custGeom>
            <a:avLst/>
            <a:gdLst/>
            <a:ahLst/>
            <a:cxnLst/>
            <a:rect l="l" t="t" r="r" b="b"/>
            <a:pathLst>
              <a:path w="5667375" h="1841500">
                <a:moveTo>
                  <a:pt x="31750" y="0"/>
                </a:moveTo>
                <a:lnTo>
                  <a:pt x="5572133" y="0"/>
                </a:lnTo>
                <a:cubicBezTo>
                  <a:pt x="5624734" y="0"/>
                  <a:pt x="5667375" y="42641"/>
                  <a:pt x="5667375" y="95242"/>
                </a:cubicBezTo>
                <a:lnTo>
                  <a:pt x="5667375" y="1746258"/>
                </a:lnTo>
                <a:cubicBezTo>
                  <a:pt x="5667375" y="1798859"/>
                  <a:pt x="5624734" y="1841500"/>
                  <a:pt x="5572133" y="1841500"/>
                </a:cubicBezTo>
                <a:lnTo>
                  <a:pt x="31750" y="1841500"/>
                </a:lnTo>
                <a:cubicBezTo>
                  <a:pt x="14227" y="1841500"/>
                  <a:pt x="0" y="1827273"/>
                  <a:pt x="0" y="180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333375" y="3206750"/>
            <a:ext cx="31750" cy="1841500"/>
          </a:xfrm>
          <a:custGeom>
            <a:avLst/>
            <a:gdLst/>
            <a:ahLst/>
            <a:cxnLst/>
            <a:rect l="l" t="t" r="r" b="b"/>
            <a:pathLst>
              <a:path w="31750" h="1841500">
                <a:moveTo>
                  <a:pt x="31750" y="0"/>
                </a:moveTo>
                <a:lnTo>
                  <a:pt x="31750" y="0"/>
                </a:lnTo>
                <a:lnTo>
                  <a:pt x="31750" y="1841500"/>
                </a:lnTo>
                <a:lnTo>
                  <a:pt x="31750" y="1841500"/>
                </a:lnTo>
                <a:cubicBezTo>
                  <a:pt x="14227" y="1841500"/>
                  <a:pt x="0" y="1827273"/>
                  <a:pt x="0" y="180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5" name="Shape 13"/>
          <p:cNvSpPr/>
          <p:nvPr/>
        </p:nvSpPr>
        <p:spPr>
          <a:xfrm>
            <a:off x="527844" y="3397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46224" y="6728"/>
                </a:moveTo>
                <a:cubicBezTo>
                  <a:pt x="139433" y="-62"/>
                  <a:pt x="128457" y="-62"/>
                  <a:pt x="121667" y="6728"/>
                </a:cubicBezTo>
                <a:lnTo>
                  <a:pt x="114102" y="14294"/>
                </a:lnTo>
                <a:lnTo>
                  <a:pt x="144456" y="44648"/>
                </a:lnTo>
                <a:lnTo>
                  <a:pt x="152022" y="37083"/>
                </a:lnTo>
                <a:cubicBezTo>
                  <a:pt x="158812" y="30293"/>
                  <a:pt x="158812" y="19317"/>
                  <a:pt x="152022" y="12526"/>
                </a:cubicBezTo>
                <a:lnTo>
                  <a:pt x="146224" y="6728"/>
                </a:lnTo>
                <a:close/>
                <a:moveTo>
                  <a:pt x="53454" y="74941"/>
                </a:moveTo>
                <a:cubicBezTo>
                  <a:pt x="51563" y="76833"/>
                  <a:pt x="50105" y="79158"/>
                  <a:pt x="49268" y="81731"/>
                </a:cubicBezTo>
                <a:lnTo>
                  <a:pt x="40091" y="109265"/>
                </a:lnTo>
                <a:cubicBezTo>
                  <a:pt x="39191" y="111931"/>
                  <a:pt x="39905" y="114877"/>
                  <a:pt x="41889" y="116892"/>
                </a:cubicBezTo>
                <a:cubicBezTo>
                  <a:pt x="43873" y="118907"/>
                  <a:pt x="46819" y="119590"/>
                  <a:pt x="49516" y="118690"/>
                </a:cubicBezTo>
                <a:lnTo>
                  <a:pt x="77050" y="109513"/>
                </a:lnTo>
                <a:cubicBezTo>
                  <a:pt x="79592" y="108676"/>
                  <a:pt x="81917" y="107218"/>
                  <a:pt x="83840" y="105327"/>
                </a:cubicBezTo>
                <a:lnTo>
                  <a:pt x="133945" y="55159"/>
                </a:lnTo>
                <a:lnTo>
                  <a:pt x="103591" y="24805"/>
                </a:lnTo>
                <a:lnTo>
                  <a:pt x="53454" y="74941"/>
                </a:lnTo>
                <a:close/>
                <a:moveTo>
                  <a:pt x="29766" y="19844"/>
                </a:moveTo>
                <a:cubicBezTo>
                  <a:pt x="13333" y="19844"/>
                  <a:pt x="0" y="33176"/>
                  <a:pt x="0" y="49609"/>
                </a:cubicBezTo>
                <a:lnTo>
                  <a:pt x="0" y="128984"/>
                </a:lnTo>
                <a:cubicBezTo>
                  <a:pt x="0" y="145417"/>
                  <a:pt x="13333" y="158750"/>
                  <a:pt x="29766" y="158750"/>
                </a:cubicBezTo>
                <a:lnTo>
                  <a:pt x="109141" y="158750"/>
                </a:lnTo>
                <a:cubicBezTo>
                  <a:pt x="125574" y="158750"/>
                  <a:pt x="138906" y="145417"/>
                  <a:pt x="138906" y="128984"/>
                </a:cubicBezTo>
                <a:lnTo>
                  <a:pt x="138906" y="99219"/>
                </a:lnTo>
                <a:cubicBezTo>
                  <a:pt x="138906" y="93731"/>
                  <a:pt x="134472" y="89297"/>
                  <a:pt x="128984" y="89297"/>
                </a:cubicBezTo>
                <a:cubicBezTo>
                  <a:pt x="123496" y="89297"/>
                  <a:pt x="119062" y="93731"/>
                  <a:pt x="119062" y="99219"/>
                </a:cubicBezTo>
                <a:lnTo>
                  <a:pt x="119062" y="128984"/>
                </a:lnTo>
                <a:cubicBezTo>
                  <a:pt x="119062" y="134472"/>
                  <a:pt x="114629" y="138906"/>
                  <a:pt x="109141" y="138906"/>
                </a:cubicBezTo>
                <a:lnTo>
                  <a:pt x="29766" y="138906"/>
                </a:lnTo>
                <a:cubicBezTo>
                  <a:pt x="24278" y="138906"/>
                  <a:pt x="19844" y="134472"/>
                  <a:pt x="19844" y="128984"/>
                </a:cubicBezTo>
                <a:lnTo>
                  <a:pt x="19844" y="49609"/>
                </a:lnTo>
                <a:cubicBezTo>
                  <a:pt x="19844" y="44121"/>
                  <a:pt x="24278" y="39688"/>
                  <a:pt x="29766" y="39688"/>
                </a:cubicBezTo>
                <a:lnTo>
                  <a:pt x="59531" y="39688"/>
                </a:lnTo>
                <a:cubicBezTo>
                  <a:pt x="65019" y="39688"/>
                  <a:pt x="69453" y="35254"/>
                  <a:pt x="69453" y="29766"/>
                </a:cubicBezTo>
                <a:cubicBezTo>
                  <a:pt x="69453" y="24278"/>
                  <a:pt x="65019" y="19844"/>
                  <a:pt x="59531" y="19844"/>
                </a:cubicBezTo>
                <a:lnTo>
                  <a:pt x="29766" y="19844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6" name="Text 14"/>
          <p:cNvSpPr/>
          <p:nvPr/>
        </p:nvSpPr>
        <p:spPr>
          <a:xfrm>
            <a:off x="706438" y="3365500"/>
            <a:ext cx="5214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Create the File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3683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18" name="Text 16"/>
          <p:cNvSpPr/>
          <p:nvPr/>
        </p:nvSpPr>
        <p:spPr>
          <a:xfrm>
            <a:off x="476250" y="3683000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57250" y="3683000"/>
            <a:ext cx="2222500" cy="222250"/>
          </a:xfrm>
          <a:prstGeom prst="rect">
            <a:avLst/>
          </a:prstGeom>
          <a:noFill/>
          <a:ln/>
        </p:spPr>
        <p:txBody>
          <a:bodyPr wrap="square" lIns="0" tIns="3175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Notepad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(Run as Administrator)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4000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1" name="Text 19"/>
          <p:cNvSpPr/>
          <p:nvPr/>
        </p:nvSpPr>
        <p:spPr>
          <a:xfrm>
            <a:off x="476250" y="4000500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57250" y="4000500"/>
            <a:ext cx="2881313" cy="222250"/>
          </a:xfrm>
          <a:prstGeom prst="rect">
            <a:avLst/>
          </a:prstGeom>
          <a:noFill/>
          <a:ln/>
        </p:spPr>
        <p:txBody>
          <a:bodyPr wrap="square" lIns="0" tIns="3175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Copy and paste the configuration (see right panel)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8000" y="431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4" name="Text 22"/>
          <p:cNvSpPr/>
          <p:nvPr/>
        </p:nvSpPr>
        <p:spPr>
          <a:xfrm>
            <a:off x="476250" y="4318000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7250" y="4318000"/>
            <a:ext cx="2325688" cy="222250"/>
          </a:xfrm>
          <a:prstGeom prst="rect">
            <a:avLst/>
          </a:prstGeom>
          <a:noFill/>
          <a:ln/>
        </p:spPr>
        <p:txBody>
          <a:bodyPr wrap="square" lIns="0" tIns="3175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Modify the values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your environment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08000" y="46355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27" name="Text 25"/>
          <p:cNvSpPr/>
          <p:nvPr/>
        </p:nvSpPr>
        <p:spPr>
          <a:xfrm>
            <a:off x="476250" y="4635500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57250" y="4635500"/>
            <a:ext cx="1817688" cy="222250"/>
          </a:xfrm>
          <a:prstGeom prst="rect">
            <a:avLst/>
          </a:prstGeom>
          <a:noFill/>
          <a:ln/>
        </p:spPr>
        <p:txBody>
          <a:bodyPr wrap="square" lIns="0" tIns="3175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1A1A1A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as: </a:t>
            </a:r>
            <a:pPr>
              <a:lnSpc>
                <a:spcPct val="130000"/>
              </a:lnSpc>
            </a:pPr>
            <a:r>
              <a:rPr lang="en-US" sz="875" dirty="0">
                <a:solidFill>
                  <a:srgbClr val="1A1A1A">
                    <a:alpha val="80000"/>
                  </a:srgbClr>
                </a:solidFill>
                <a:highlight>
                  <a:srgbClr val="F3F4F6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C:\ssl\openssl.cnf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17500" y="5175250"/>
            <a:ext cx="5683250" cy="1174750"/>
          </a:xfrm>
          <a:custGeom>
            <a:avLst/>
            <a:gdLst/>
            <a:ahLst/>
            <a:cxnLst/>
            <a:rect l="l" t="t" r="r" b="b"/>
            <a:pathLst>
              <a:path w="5683250" h="1174750">
                <a:moveTo>
                  <a:pt x="95249" y="0"/>
                </a:moveTo>
                <a:lnTo>
                  <a:pt x="5588001" y="0"/>
                </a:lnTo>
                <a:cubicBezTo>
                  <a:pt x="5640606" y="0"/>
                  <a:pt x="5683250" y="42644"/>
                  <a:pt x="5683250" y="95249"/>
                </a:cubicBezTo>
                <a:lnTo>
                  <a:pt x="5683250" y="1079501"/>
                </a:lnTo>
                <a:cubicBezTo>
                  <a:pt x="5683250" y="1132106"/>
                  <a:pt x="5640606" y="1174750"/>
                  <a:pt x="5588001" y="1174750"/>
                </a:cubicBezTo>
                <a:lnTo>
                  <a:pt x="95249" y="1174750"/>
                </a:lnTo>
                <a:cubicBezTo>
                  <a:pt x="42644" y="1174750"/>
                  <a:pt x="0" y="1132106"/>
                  <a:pt x="0" y="1079501"/>
                </a:cubicBezTo>
                <a:lnTo>
                  <a:pt x="0" y="95249"/>
                </a:lnTo>
                <a:cubicBezTo>
                  <a:pt x="0" y="42644"/>
                  <a:pt x="42644" y="0"/>
                  <a:pt x="95249" y="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30" name="Shape 28"/>
          <p:cNvSpPr/>
          <p:nvPr/>
        </p:nvSpPr>
        <p:spPr>
          <a:xfrm>
            <a:off x="464344" y="534193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0"/>
                </a:moveTo>
                <a:cubicBezTo>
                  <a:pt x="75540" y="0"/>
                  <a:pt x="79307" y="2260"/>
                  <a:pt x="81260" y="5860"/>
                </a:cubicBezTo>
                <a:lnTo>
                  <a:pt x="141536" y="117481"/>
                </a:lnTo>
                <a:cubicBezTo>
                  <a:pt x="143405" y="120941"/>
                  <a:pt x="143321" y="125127"/>
                  <a:pt x="141312" y="128504"/>
                </a:cubicBezTo>
                <a:cubicBezTo>
                  <a:pt x="139303" y="131880"/>
                  <a:pt x="135648" y="133945"/>
                  <a:pt x="131713" y="133945"/>
                </a:cubicBezTo>
                <a:lnTo>
                  <a:pt x="11162" y="133945"/>
                </a:lnTo>
                <a:cubicBezTo>
                  <a:pt x="7227" y="133945"/>
                  <a:pt x="3600" y="131880"/>
                  <a:pt x="1563" y="128504"/>
                </a:cubicBezTo>
                <a:cubicBezTo>
                  <a:pt x="-474" y="125127"/>
                  <a:pt x="-530" y="120941"/>
                  <a:pt x="1339" y="117481"/>
                </a:cubicBezTo>
                <a:lnTo>
                  <a:pt x="61615" y="5860"/>
                </a:lnTo>
                <a:cubicBezTo>
                  <a:pt x="63568" y="2260"/>
                  <a:pt x="67335" y="0"/>
                  <a:pt x="71438" y="0"/>
                </a:cubicBezTo>
                <a:close/>
                <a:moveTo>
                  <a:pt x="71438" y="46881"/>
                </a:moveTo>
                <a:cubicBezTo>
                  <a:pt x="67726" y="46881"/>
                  <a:pt x="64740" y="49867"/>
                  <a:pt x="64740" y="53578"/>
                </a:cubicBezTo>
                <a:lnTo>
                  <a:pt x="64740" y="84832"/>
                </a:lnTo>
                <a:cubicBezTo>
                  <a:pt x="64740" y="88543"/>
                  <a:pt x="67726" y="91529"/>
                  <a:pt x="71438" y="91529"/>
                </a:cubicBezTo>
                <a:cubicBezTo>
                  <a:pt x="75149" y="91529"/>
                  <a:pt x="78135" y="88543"/>
                  <a:pt x="78135" y="84832"/>
                </a:cubicBezTo>
                <a:lnTo>
                  <a:pt x="78135" y="53578"/>
                </a:lnTo>
                <a:cubicBezTo>
                  <a:pt x="78135" y="49867"/>
                  <a:pt x="75149" y="46881"/>
                  <a:pt x="71438" y="46881"/>
                </a:cubicBezTo>
                <a:close/>
                <a:moveTo>
                  <a:pt x="78888" y="107156"/>
                </a:moveTo>
                <a:cubicBezTo>
                  <a:pt x="79058" y="104391"/>
                  <a:pt x="77678" y="101759"/>
                  <a:pt x="75308" y="100325"/>
                </a:cubicBezTo>
                <a:cubicBezTo>
                  <a:pt x="72937" y="98891"/>
                  <a:pt x="69966" y="98891"/>
                  <a:pt x="67595" y="100325"/>
                </a:cubicBezTo>
                <a:cubicBezTo>
                  <a:pt x="65224" y="101759"/>
                  <a:pt x="63845" y="104391"/>
                  <a:pt x="64015" y="107156"/>
                </a:cubicBezTo>
                <a:cubicBezTo>
                  <a:pt x="63845" y="109922"/>
                  <a:pt x="65224" y="112553"/>
                  <a:pt x="67595" y="113987"/>
                </a:cubicBezTo>
                <a:cubicBezTo>
                  <a:pt x="69966" y="115421"/>
                  <a:pt x="72937" y="115421"/>
                  <a:pt x="75308" y="113987"/>
                </a:cubicBezTo>
                <a:cubicBezTo>
                  <a:pt x="77678" y="112553"/>
                  <a:pt x="79058" y="109922"/>
                  <a:pt x="78888" y="107156"/>
                </a:cubicBez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1" name="Text 29"/>
          <p:cNvSpPr/>
          <p:nvPr/>
        </p:nvSpPr>
        <p:spPr>
          <a:xfrm>
            <a:off x="627063" y="5302250"/>
            <a:ext cx="5318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Important Notes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4500" y="5588000"/>
            <a:ext cx="549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CN (Common Name)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must match your ePO server IP or hostname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4500" y="5810250"/>
            <a:ext cx="549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IP.1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alt_names enables IP-based access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44500" y="6032500"/>
            <a:ext cx="5492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If using hostname, add </a:t>
            </a:r>
            <a:pPr>
              <a:lnSpc>
                <a:spcPct val="130000"/>
              </a:lnSpc>
            </a:pPr>
            <a:r>
              <a:rPr lang="en-US" sz="875" dirty="0">
                <a:solidFill>
                  <a:srgbClr val="FFFFFF">
                    <a:alpha val="90000"/>
                  </a:srgbClr>
                </a:solidFill>
                <a:highlight>
                  <a:srgbClr val="FFFFF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DNS.1 = your-hostname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1250" y="1016000"/>
            <a:ext cx="5683250" cy="5048250"/>
          </a:xfrm>
          <a:custGeom>
            <a:avLst/>
            <a:gdLst/>
            <a:ahLst/>
            <a:cxnLst/>
            <a:rect l="l" t="t" r="r" b="b"/>
            <a:pathLst>
              <a:path w="5683250" h="5048250">
                <a:moveTo>
                  <a:pt x="95260" y="0"/>
                </a:moveTo>
                <a:lnTo>
                  <a:pt x="5587990" y="0"/>
                </a:lnTo>
                <a:cubicBezTo>
                  <a:pt x="5640600" y="0"/>
                  <a:pt x="5683250" y="42650"/>
                  <a:pt x="5683250" y="95260"/>
                </a:cubicBezTo>
                <a:lnTo>
                  <a:pt x="5683250" y="4952990"/>
                </a:lnTo>
                <a:cubicBezTo>
                  <a:pt x="5683250" y="5005600"/>
                  <a:pt x="5640600" y="5048250"/>
                  <a:pt x="5587990" y="5048250"/>
                </a:cubicBezTo>
                <a:lnTo>
                  <a:pt x="95260" y="5048250"/>
                </a:lnTo>
                <a:cubicBezTo>
                  <a:pt x="42650" y="5048250"/>
                  <a:pt x="0" y="5005600"/>
                  <a:pt x="0" y="4952990"/>
                </a:cubicBezTo>
                <a:lnTo>
                  <a:pt x="0" y="95260"/>
                </a:lnTo>
                <a:cubicBezTo>
                  <a:pt x="0" y="42650"/>
                  <a:pt x="42650" y="0"/>
                  <a:pt x="9526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6389688" y="120650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0" y="19844"/>
                </a:moveTo>
                <a:cubicBezTo>
                  <a:pt x="0" y="8899"/>
                  <a:pt x="8899" y="0"/>
                  <a:pt x="19844" y="0"/>
                </a:cubicBezTo>
                <a:lnTo>
                  <a:pt x="66198" y="0"/>
                </a:lnTo>
                <a:cubicBezTo>
                  <a:pt x="71469" y="0"/>
                  <a:pt x="76522" y="2077"/>
                  <a:pt x="80243" y="5798"/>
                </a:cubicBezTo>
                <a:lnTo>
                  <a:pt x="113264" y="38850"/>
                </a:lnTo>
                <a:cubicBezTo>
                  <a:pt x="116985" y="42571"/>
                  <a:pt x="119062" y="47625"/>
                  <a:pt x="119062" y="52896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19844"/>
                </a:lnTo>
                <a:close/>
                <a:moveTo>
                  <a:pt x="64492" y="18138"/>
                </a:moveTo>
                <a:lnTo>
                  <a:pt x="64492" y="47129"/>
                </a:lnTo>
                <a:cubicBezTo>
                  <a:pt x="64492" y="51253"/>
                  <a:pt x="67810" y="54570"/>
                  <a:pt x="71934" y="54570"/>
                </a:cubicBezTo>
                <a:lnTo>
                  <a:pt x="100924" y="54570"/>
                </a:lnTo>
                <a:lnTo>
                  <a:pt x="64492" y="18138"/>
                </a:lnTo>
                <a:close/>
                <a:moveTo>
                  <a:pt x="47811" y="91653"/>
                </a:moveTo>
                <a:cubicBezTo>
                  <a:pt x="50478" y="88522"/>
                  <a:pt x="50136" y="83840"/>
                  <a:pt x="47005" y="81173"/>
                </a:cubicBezTo>
                <a:cubicBezTo>
                  <a:pt x="43873" y="78507"/>
                  <a:pt x="39191" y="78848"/>
                  <a:pt x="36525" y="81979"/>
                </a:cubicBezTo>
                <a:lnTo>
                  <a:pt x="21642" y="99343"/>
                </a:lnTo>
                <a:cubicBezTo>
                  <a:pt x="19255" y="102133"/>
                  <a:pt x="19255" y="106226"/>
                  <a:pt x="21642" y="109017"/>
                </a:cubicBezTo>
                <a:lnTo>
                  <a:pt x="36525" y="126380"/>
                </a:lnTo>
                <a:cubicBezTo>
                  <a:pt x="39191" y="129511"/>
                  <a:pt x="43904" y="129853"/>
                  <a:pt x="47005" y="127186"/>
                </a:cubicBezTo>
                <a:cubicBezTo>
                  <a:pt x="50105" y="124520"/>
                  <a:pt x="50478" y="119807"/>
                  <a:pt x="47811" y="116706"/>
                </a:cubicBezTo>
                <a:lnTo>
                  <a:pt x="37083" y="104180"/>
                </a:lnTo>
                <a:lnTo>
                  <a:pt x="47811" y="91653"/>
                </a:lnTo>
                <a:close/>
                <a:moveTo>
                  <a:pt x="82538" y="81979"/>
                </a:moveTo>
                <a:cubicBezTo>
                  <a:pt x="79871" y="78848"/>
                  <a:pt x="75158" y="78507"/>
                  <a:pt x="72058" y="81173"/>
                </a:cubicBezTo>
                <a:cubicBezTo>
                  <a:pt x="68957" y="83840"/>
                  <a:pt x="68585" y="88553"/>
                  <a:pt x="71251" y="91653"/>
                </a:cubicBezTo>
                <a:lnTo>
                  <a:pt x="81979" y="104180"/>
                </a:lnTo>
                <a:lnTo>
                  <a:pt x="71251" y="116706"/>
                </a:lnTo>
                <a:cubicBezTo>
                  <a:pt x="68585" y="119838"/>
                  <a:pt x="68926" y="124520"/>
                  <a:pt x="72058" y="127186"/>
                </a:cubicBezTo>
                <a:cubicBezTo>
                  <a:pt x="75189" y="129853"/>
                  <a:pt x="79871" y="129511"/>
                  <a:pt x="82538" y="126380"/>
                </a:cubicBezTo>
                <a:lnTo>
                  <a:pt x="97420" y="109017"/>
                </a:lnTo>
                <a:cubicBezTo>
                  <a:pt x="99808" y="106226"/>
                  <a:pt x="99808" y="102133"/>
                  <a:pt x="97420" y="99343"/>
                </a:cubicBezTo>
                <a:lnTo>
                  <a:pt x="82538" y="81979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37" name="Text 35"/>
          <p:cNvSpPr/>
          <p:nvPr/>
        </p:nvSpPr>
        <p:spPr>
          <a:xfrm>
            <a:off x="6548438" y="117475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Configuration File Content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7938" y="1500188"/>
            <a:ext cx="5349875" cy="4397375"/>
          </a:xfrm>
          <a:custGeom>
            <a:avLst/>
            <a:gdLst/>
            <a:ahLst/>
            <a:cxnLst/>
            <a:rect l="l" t="t" r="r" b="b"/>
            <a:pathLst>
              <a:path w="5349875" h="4397375">
                <a:moveTo>
                  <a:pt x="95247" y="0"/>
                </a:moveTo>
                <a:lnTo>
                  <a:pt x="5254628" y="0"/>
                </a:lnTo>
                <a:cubicBezTo>
                  <a:pt x="5307231" y="0"/>
                  <a:pt x="5349875" y="42644"/>
                  <a:pt x="5349875" y="95247"/>
                </a:cubicBezTo>
                <a:lnTo>
                  <a:pt x="5349875" y="4302128"/>
                </a:lnTo>
                <a:cubicBezTo>
                  <a:pt x="5349875" y="4354731"/>
                  <a:pt x="5307231" y="4397375"/>
                  <a:pt x="5254628" y="4397375"/>
                </a:cubicBezTo>
                <a:lnTo>
                  <a:pt x="95247" y="4397375"/>
                </a:lnTo>
                <a:cubicBezTo>
                  <a:pt x="42644" y="4397375"/>
                  <a:pt x="0" y="4354731"/>
                  <a:pt x="0" y="4302128"/>
                </a:cubicBezTo>
                <a:lnTo>
                  <a:pt x="0" y="95247"/>
                </a:lnTo>
                <a:cubicBezTo>
                  <a:pt x="0" y="42644"/>
                  <a:pt x="42644" y="0"/>
                  <a:pt x="95247" y="0"/>
                </a:cubicBezTo>
                <a:close/>
              </a:path>
            </a:pathLst>
          </a:custGeom>
          <a:solidFill>
            <a:srgbClr val="0D1117"/>
          </a:solidFill>
          <a:ln w="25400">
            <a:solidFill>
              <a:srgbClr val="0150C5"/>
            </a:solidFill>
            <a:prstDash val="solid"/>
          </a:ln>
          <a:effectLst>
            <a:outerShdw sx="100000" sy="100000" kx="0" ky="0" algn="bl" rotWithShape="0" blurRad="95250" dist="31750" dir="5400000">
              <a:srgbClr val="000000">
                <a:alpha val="30196"/>
              </a:srgbClr>
            </a:outerShdw>
          </a:effectLst>
        </p:spPr>
      </p:sp>
      <p:sp>
        <p:nvSpPr>
          <p:cNvPr id="39" name="Text 37"/>
          <p:cNvSpPr/>
          <p:nvPr/>
        </p:nvSpPr>
        <p:spPr>
          <a:xfrm>
            <a:off x="6492875" y="1635125"/>
            <a:ext cx="5143500" cy="412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[req]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default_bits = 2048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 = no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default_md = sha256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distinguished_name = dn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x509_extensions = v3_req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[dn]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 = IN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 = Maharashtra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 = Mumbai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 = CyberSecLab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 = IT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CN = 192.168.0.100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[v3_req]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subjectAltName = @alt_names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[alt_names]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IP.1 = 192.168.0.100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91250" y="6191250"/>
            <a:ext cx="5683250" cy="2952750"/>
          </a:xfrm>
          <a:custGeom>
            <a:avLst/>
            <a:gdLst/>
            <a:ahLst/>
            <a:cxnLst/>
            <a:rect l="l" t="t" r="r" b="b"/>
            <a:pathLst>
              <a:path w="5683250" h="2952750">
                <a:moveTo>
                  <a:pt x="95256" y="0"/>
                </a:moveTo>
                <a:lnTo>
                  <a:pt x="5587994" y="0"/>
                </a:lnTo>
                <a:cubicBezTo>
                  <a:pt x="5640567" y="0"/>
                  <a:pt x="5683250" y="42683"/>
                  <a:pt x="5683250" y="95256"/>
                </a:cubicBezTo>
                <a:lnTo>
                  <a:pt x="5683250" y="2857494"/>
                </a:lnTo>
                <a:cubicBezTo>
                  <a:pt x="5683250" y="2910103"/>
                  <a:pt x="5640603" y="2952750"/>
                  <a:pt x="5587994" y="2952750"/>
                </a:cubicBezTo>
                <a:lnTo>
                  <a:pt x="95256" y="2952750"/>
                </a:lnTo>
                <a:cubicBezTo>
                  <a:pt x="42683" y="2952750"/>
                  <a:pt x="0" y="2910067"/>
                  <a:pt x="0" y="2857494"/>
                </a:cubicBezTo>
                <a:lnTo>
                  <a:pt x="0" y="95256"/>
                </a:lnTo>
                <a:cubicBezTo>
                  <a:pt x="0" y="42683"/>
                  <a:pt x="42683" y="0"/>
                  <a:pt x="95256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6379766" y="6381750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49609"/>
                </a:moveTo>
                <a:lnTo>
                  <a:pt x="79375" y="79375"/>
                </a:lnTo>
                <a:lnTo>
                  <a:pt x="119062" y="79375"/>
                </a:lnTo>
                <a:lnTo>
                  <a:pt x="119062" y="49609"/>
                </a:lnTo>
                <a:lnTo>
                  <a:pt x="79375" y="49609"/>
                </a:lnTo>
                <a:close/>
                <a:moveTo>
                  <a:pt x="59531" y="49609"/>
                </a:moveTo>
                <a:lnTo>
                  <a:pt x="19844" y="49609"/>
                </a:lnTo>
                <a:lnTo>
                  <a:pt x="19844" y="79375"/>
                </a:lnTo>
                <a:lnTo>
                  <a:pt x="59531" y="79375"/>
                </a:lnTo>
                <a:lnTo>
                  <a:pt x="59531" y="49609"/>
                </a:lnTo>
                <a:close/>
                <a:moveTo>
                  <a:pt x="0" y="99219"/>
                </a:moveTo>
                <a:lnTo>
                  <a:pt x="0" y="29766"/>
                </a:lnTo>
                <a:cubicBezTo>
                  <a:pt x="0" y="18821"/>
                  <a:pt x="8899" y="9922"/>
                  <a:pt x="19844" y="9922"/>
                </a:cubicBezTo>
                <a:lnTo>
                  <a:pt x="119062" y="9922"/>
                </a:lnTo>
                <a:cubicBezTo>
                  <a:pt x="130008" y="9922"/>
                  <a:pt x="138906" y="18821"/>
                  <a:pt x="138906" y="29766"/>
                </a:cubicBezTo>
                <a:lnTo>
                  <a:pt x="138906" y="128984"/>
                </a:lnTo>
                <a:cubicBezTo>
                  <a:pt x="138906" y="139929"/>
                  <a:pt x="130008" y="148828"/>
                  <a:pt x="119062" y="148828"/>
                </a:cubicBezTo>
                <a:lnTo>
                  <a:pt x="19844" y="148828"/>
                </a:lnTo>
                <a:cubicBezTo>
                  <a:pt x="8899" y="148828"/>
                  <a:pt x="0" y="139929"/>
                  <a:pt x="0" y="128984"/>
                </a:cubicBezTo>
                <a:lnTo>
                  <a:pt x="0" y="99219"/>
                </a:lnTo>
                <a:close/>
                <a:moveTo>
                  <a:pt x="119062" y="99219"/>
                </a:moveTo>
                <a:lnTo>
                  <a:pt x="79375" y="99219"/>
                </a:lnTo>
                <a:lnTo>
                  <a:pt x="79375" y="128984"/>
                </a:lnTo>
                <a:lnTo>
                  <a:pt x="119062" y="128984"/>
                </a:lnTo>
                <a:lnTo>
                  <a:pt x="119062" y="99219"/>
                </a:lnTo>
                <a:close/>
                <a:moveTo>
                  <a:pt x="59531" y="128984"/>
                </a:moveTo>
                <a:lnTo>
                  <a:pt x="59531" y="99219"/>
                </a:lnTo>
                <a:lnTo>
                  <a:pt x="19844" y="99219"/>
                </a:lnTo>
                <a:lnTo>
                  <a:pt x="19844" y="128984"/>
                </a:lnTo>
                <a:lnTo>
                  <a:pt x="59531" y="128984"/>
                </a:lnTo>
                <a:close/>
              </a:path>
            </a:pathLst>
          </a:custGeom>
          <a:solidFill>
            <a:srgbClr val="0150C5"/>
          </a:solidFill>
          <a:ln/>
        </p:spPr>
      </p:sp>
      <p:sp>
        <p:nvSpPr>
          <p:cNvPr id="42" name="Text 40"/>
          <p:cNvSpPr/>
          <p:nvPr/>
        </p:nvSpPr>
        <p:spPr>
          <a:xfrm>
            <a:off x="6548438" y="6350000"/>
            <a:ext cx="5246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Field Descriptions</a:t>
            </a:r>
            <a:endParaRPr lang="en-US" sz="16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350000" y="6667500"/>
          <a:ext cx="5365750" cy="2317750"/>
        </p:xfrm>
        <a:graphic>
          <a:graphicData uri="http://schemas.openxmlformats.org/drawingml/2006/table">
            <a:tbl>
              <a:tblPr/>
              <a:tblGrid>
                <a:gridCol w="896938"/>
                <a:gridCol w="2682875"/>
                <a:gridCol w="1785938"/>
              </a:tblGrid>
              <a:tr h="289719">
                <a:tc>
                  <a:txBody>
                    <a:bodyPr/>
                    <a:lstStyle/>
                    <a:p>
                      <a:pPr algn="l"/>
                      <a:r>
                        <a:rPr lang="en-US" sz="8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Field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Description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Example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0150C5"/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Country code (2 letters)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IN, US, UK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State or Province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Maharashtra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City/Locality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Mumbai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Organization name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CyberSecLab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OU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Department/Unit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IT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CN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Server IP or hostname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192.168.0.100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B"/>
                    </a:solidFill>
                  </a:tcPr>
                </a:tc>
              </a:tr>
              <a:tr h="289719">
                <a:tc>
                  <a:txBody>
                    <a:bodyPr/>
                    <a:lstStyle/>
                    <a:p>
                      <a:r>
                        <a:rPr lang="en-US" sz="800" b="1" u="none" dirty="0">
                          <a:solidFill>
                            <a:srgbClr val="0150C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IP.1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Server IP address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192.168.0.100</a:t>
                      </a:r>
                      <a:endParaRPr lang="en-US" sz="8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5250" marR="95250" marT="63500" marB="635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9FA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Trellix ePO Self-Signed SSL Certificate Guide</dc:title>
  <dc:subject>Trellix ePO Self-Signed SSL Certificate Guide</dc:subject>
  <dc:creator>Kimi</dc:creator>
  <cp:lastModifiedBy>Kimi</cp:lastModifiedBy>
  <cp:revision>1</cp:revision>
  <dcterms:created xsi:type="dcterms:W3CDTF">2026-02-04T19:21:07Z</dcterms:created>
  <dcterms:modified xsi:type="dcterms:W3CDTF">2026-02-04T19:21:07Z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{"Label":"Trellix ePO Self-Signed SSL Certificate Guide","ContentProducer":"001191110108MACG2KBH8F10000","ProduceID":"19c2a072-2bb2-8cb3-8000-000020dbd6bc","ReservedCode1":"","ContentPropagator":"001191110108MACG2KBH8F20000","PropagateID":"19c2a072-2bb2-8cb3-8000-000020dbd6bc","ReservedCode2":""}</vt:lpwstr>
  </property>
</Properties>
</file>